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5" r:id="rId8"/>
    <p:sldId id="262" r:id="rId9"/>
    <p:sldId id="263" r:id="rId10"/>
    <p:sldId id="264" r:id="rId11"/>
    <p:sldId id="266" r:id="rId12"/>
    <p:sldId id="267" r:id="rId13"/>
    <p:sldId id="268" r:id="rId14"/>
    <p:sldId id="269" r:id="rId15"/>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5F2865-ECAC-413F-AE5B-931F0C2BF834}" type="datetimeFigureOut">
              <a:rPr lang="fi-FI" smtClean="0"/>
              <a:t>17.10.2018</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F08877-F6DB-4A94-9B97-BD3E094A8B91}" type="slidenum">
              <a:rPr lang="fi-FI" smtClean="0"/>
              <a:t>‹#›</a:t>
            </a:fld>
            <a:endParaRPr lang="fi-FI"/>
          </a:p>
        </p:txBody>
      </p:sp>
    </p:spTree>
    <p:extLst>
      <p:ext uri="{BB962C8B-B14F-4D97-AF65-F5344CB8AC3E}">
        <p14:creationId xmlns:p14="http://schemas.microsoft.com/office/powerpoint/2010/main" val="814387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03F08877-F6DB-4A94-9B97-BD3E094A8B91}" type="slidenum">
              <a:rPr lang="fi-FI" smtClean="0"/>
              <a:t>6</a:t>
            </a:fld>
            <a:endParaRPr lang="fi-FI"/>
          </a:p>
        </p:txBody>
      </p:sp>
    </p:spTree>
    <p:extLst>
      <p:ext uri="{BB962C8B-B14F-4D97-AF65-F5344CB8AC3E}">
        <p14:creationId xmlns:p14="http://schemas.microsoft.com/office/powerpoint/2010/main" val="2920383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E848A1C5-C36C-41C4-94FB-D579B7E8E13A}" type="datetimeFigureOut">
              <a:rPr lang="fi-FI" smtClean="0"/>
              <a:t>17.10.2018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9F3DD5C-11F1-4E1C-BDAF-3D9576366729}" type="slidenum">
              <a:rPr lang="fi-FI" smtClean="0"/>
              <a:t>‹#›</a:t>
            </a:fld>
            <a:endParaRPr lang="fi-FI"/>
          </a:p>
        </p:txBody>
      </p:sp>
    </p:spTree>
    <p:extLst>
      <p:ext uri="{BB962C8B-B14F-4D97-AF65-F5344CB8AC3E}">
        <p14:creationId xmlns:p14="http://schemas.microsoft.com/office/powerpoint/2010/main" val="1115154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848A1C5-C36C-41C4-94FB-D579B7E8E13A}" type="datetimeFigureOut">
              <a:rPr lang="fi-FI" smtClean="0"/>
              <a:t>17.10.2018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9F3DD5C-11F1-4E1C-BDAF-3D9576366729}" type="slidenum">
              <a:rPr lang="fi-FI" smtClean="0"/>
              <a:t>‹#›</a:t>
            </a:fld>
            <a:endParaRPr lang="fi-FI"/>
          </a:p>
        </p:txBody>
      </p:sp>
    </p:spTree>
    <p:extLst>
      <p:ext uri="{BB962C8B-B14F-4D97-AF65-F5344CB8AC3E}">
        <p14:creationId xmlns:p14="http://schemas.microsoft.com/office/powerpoint/2010/main" val="1968578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848A1C5-C36C-41C4-94FB-D579B7E8E13A}" type="datetimeFigureOut">
              <a:rPr lang="fi-FI" smtClean="0"/>
              <a:t>17.10.2018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9F3DD5C-11F1-4E1C-BDAF-3D9576366729}" type="slidenum">
              <a:rPr lang="fi-FI" smtClean="0"/>
              <a:t>‹#›</a:t>
            </a:fld>
            <a:endParaRPr lang="fi-FI"/>
          </a:p>
        </p:txBody>
      </p:sp>
    </p:spTree>
    <p:extLst>
      <p:ext uri="{BB962C8B-B14F-4D97-AF65-F5344CB8AC3E}">
        <p14:creationId xmlns:p14="http://schemas.microsoft.com/office/powerpoint/2010/main" val="2676837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848A1C5-C36C-41C4-94FB-D579B7E8E13A}" type="datetimeFigureOut">
              <a:rPr lang="fi-FI" smtClean="0"/>
              <a:t>17.10.2018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9F3DD5C-11F1-4E1C-BDAF-3D9576366729}" type="slidenum">
              <a:rPr lang="fi-FI" smtClean="0"/>
              <a:t>‹#›</a:t>
            </a:fld>
            <a:endParaRPr lang="fi-FI"/>
          </a:p>
        </p:txBody>
      </p:sp>
    </p:spTree>
    <p:extLst>
      <p:ext uri="{BB962C8B-B14F-4D97-AF65-F5344CB8AC3E}">
        <p14:creationId xmlns:p14="http://schemas.microsoft.com/office/powerpoint/2010/main" val="306214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E848A1C5-C36C-41C4-94FB-D579B7E8E13A}" type="datetimeFigureOut">
              <a:rPr lang="fi-FI" smtClean="0"/>
              <a:t>17.10.2018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9F3DD5C-11F1-4E1C-BDAF-3D9576366729}" type="slidenum">
              <a:rPr lang="fi-FI" smtClean="0"/>
              <a:t>‹#›</a:t>
            </a:fld>
            <a:endParaRPr lang="fi-FI"/>
          </a:p>
        </p:txBody>
      </p:sp>
    </p:spTree>
    <p:extLst>
      <p:ext uri="{BB962C8B-B14F-4D97-AF65-F5344CB8AC3E}">
        <p14:creationId xmlns:p14="http://schemas.microsoft.com/office/powerpoint/2010/main" val="236061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E848A1C5-C36C-41C4-94FB-D579B7E8E13A}" type="datetimeFigureOut">
              <a:rPr lang="fi-FI" smtClean="0"/>
              <a:t>17.10.2018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D9F3DD5C-11F1-4E1C-BDAF-3D9576366729}" type="slidenum">
              <a:rPr lang="fi-FI" smtClean="0"/>
              <a:t>‹#›</a:t>
            </a:fld>
            <a:endParaRPr lang="fi-FI"/>
          </a:p>
        </p:txBody>
      </p:sp>
    </p:spTree>
    <p:extLst>
      <p:ext uri="{BB962C8B-B14F-4D97-AF65-F5344CB8AC3E}">
        <p14:creationId xmlns:p14="http://schemas.microsoft.com/office/powerpoint/2010/main" val="1448757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E848A1C5-C36C-41C4-94FB-D579B7E8E13A}" type="datetimeFigureOut">
              <a:rPr lang="fi-FI" smtClean="0"/>
              <a:t>17.10.2018</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D9F3DD5C-11F1-4E1C-BDAF-3D9576366729}" type="slidenum">
              <a:rPr lang="fi-FI" smtClean="0"/>
              <a:t>‹#›</a:t>
            </a:fld>
            <a:endParaRPr lang="fi-FI"/>
          </a:p>
        </p:txBody>
      </p:sp>
    </p:spTree>
    <p:extLst>
      <p:ext uri="{BB962C8B-B14F-4D97-AF65-F5344CB8AC3E}">
        <p14:creationId xmlns:p14="http://schemas.microsoft.com/office/powerpoint/2010/main" val="131687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E848A1C5-C36C-41C4-94FB-D579B7E8E13A}" type="datetimeFigureOut">
              <a:rPr lang="fi-FI" smtClean="0"/>
              <a:t>17.10.2018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D9F3DD5C-11F1-4E1C-BDAF-3D9576366729}" type="slidenum">
              <a:rPr lang="fi-FI" smtClean="0"/>
              <a:t>‹#›</a:t>
            </a:fld>
            <a:endParaRPr lang="fi-FI"/>
          </a:p>
        </p:txBody>
      </p:sp>
    </p:spTree>
    <p:extLst>
      <p:ext uri="{BB962C8B-B14F-4D97-AF65-F5344CB8AC3E}">
        <p14:creationId xmlns:p14="http://schemas.microsoft.com/office/powerpoint/2010/main" val="3619465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E848A1C5-C36C-41C4-94FB-D579B7E8E13A}" type="datetimeFigureOut">
              <a:rPr lang="fi-FI" smtClean="0"/>
              <a:t>17.10.2018</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D9F3DD5C-11F1-4E1C-BDAF-3D9576366729}" type="slidenum">
              <a:rPr lang="fi-FI" smtClean="0"/>
              <a:t>‹#›</a:t>
            </a:fld>
            <a:endParaRPr lang="fi-FI"/>
          </a:p>
        </p:txBody>
      </p:sp>
    </p:spTree>
    <p:extLst>
      <p:ext uri="{BB962C8B-B14F-4D97-AF65-F5344CB8AC3E}">
        <p14:creationId xmlns:p14="http://schemas.microsoft.com/office/powerpoint/2010/main" val="347392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848A1C5-C36C-41C4-94FB-D579B7E8E13A}" type="datetimeFigureOut">
              <a:rPr lang="fi-FI" smtClean="0"/>
              <a:t>17.10.2018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D9F3DD5C-11F1-4E1C-BDAF-3D9576366729}" type="slidenum">
              <a:rPr lang="fi-FI" smtClean="0"/>
              <a:t>‹#›</a:t>
            </a:fld>
            <a:endParaRPr lang="fi-FI"/>
          </a:p>
        </p:txBody>
      </p:sp>
    </p:spTree>
    <p:extLst>
      <p:ext uri="{BB962C8B-B14F-4D97-AF65-F5344CB8AC3E}">
        <p14:creationId xmlns:p14="http://schemas.microsoft.com/office/powerpoint/2010/main" val="1397505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848A1C5-C36C-41C4-94FB-D579B7E8E13A}" type="datetimeFigureOut">
              <a:rPr lang="fi-FI" smtClean="0"/>
              <a:t>17.10.2018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D9F3DD5C-11F1-4E1C-BDAF-3D9576366729}" type="slidenum">
              <a:rPr lang="fi-FI" smtClean="0"/>
              <a:t>‹#›</a:t>
            </a:fld>
            <a:endParaRPr lang="fi-FI"/>
          </a:p>
        </p:txBody>
      </p:sp>
    </p:spTree>
    <p:extLst>
      <p:ext uri="{BB962C8B-B14F-4D97-AF65-F5344CB8AC3E}">
        <p14:creationId xmlns:p14="http://schemas.microsoft.com/office/powerpoint/2010/main" val="2851606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94205">
              <a:schemeClr val="bg1"/>
            </a:gs>
            <a:gs pos="5000">
              <a:schemeClr val="bg1"/>
            </a:gs>
            <a:gs pos="100000">
              <a:srgbClr val="00B050"/>
            </a:gs>
          </a:gsLst>
          <a:lin ang="18900000" scaled="1"/>
          <a:tileRect/>
        </a:gra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48A1C5-C36C-41C4-94FB-D579B7E8E13A}" type="datetimeFigureOut">
              <a:rPr lang="fi-FI" smtClean="0"/>
              <a:t>17.10.2018</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3DD5C-11F1-4E1C-BDAF-3D9576366729}" type="slidenum">
              <a:rPr lang="fi-FI" smtClean="0"/>
              <a:t>‹#›</a:t>
            </a:fld>
            <a:endParaRPr lang="fi-FI"/>
          </a:p>
        </p:txBody>
      </p:sp>
    </p:spTree>
    <p:extLst>
      <p:ext uri="{BB962C8B-B14F-4D97-AF65-F5344CB8AC3E}">
        <p14:creationId xmlns:p14="http://schemas.microsoft.com/office/powerpoint/2010/main" val="1163757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391023"/>
            <a:ext cx="7772400" cy="1470025"/>
          </a:xfrm>
        </p:spPr>
        <p:txBody>
          <a:bodyPr/>
          <a:lstStyle/>
          <a:p>
            <a:r>
              <a:rPr lang="fi-FI" b="1" dirty="0">
                <a:effectLst>
                  <a:outerShdw blurRad="38100" dist="38100" dir="2700000" algn="tl">
                    <a:srgbClr val="000000">
                      <a:alpha val="43137"/>
                    </a:srgbClr>
                  </a:outerShdw>
                </a:effectLst>
              </a:rPr>
              <a:t>5</a:t>
            </a:r>
            <a:r>
              <a:rPr lang="fi-FI" b="1" dirty="0" smtClean="0">
                <a:effectLst>
                  <a:outerShdw blurRad="38100" dist="38100" dir="2700000" algn="tl">
                    <a:srgbClr val="000000">
                      <a:alpha val="43137"/>
                    </a:srgbClr>
                  </a:outerShdw>
                </a:effectLst>
              </a:rPr>
              <a:t>. päivä</a:t>
            </a:r>
            <a:endParaRPr lang="fi-FI" b="1" dirty="0">
              <a:effectLst>
                <a:outerShdw blurRad="38100" dist="38100" dir="2700000" algn="tl">
                  <a:srgbClr val="000000">
                    <a:alpha val="43137"/>
                  </a:srgbClr>
                </a:outerShdw>
              </a:effectLst>
            </a:endParaRPr>
          </a:p>
        </p:txBody>
      </p:sp>
      <p:sp>
        <p:nvSpPr>
          <p:cNvPr id="3" name="Alaotsikko 2"/>
          <p:cNvSpPr>
            <a:spLocks noGrp="1"/>
          </p:cNvSpPr>
          <p:nvPr>
            <p:ph type="subTitle" idx="1"/>
          </p:nvPr>
        </p:nvSpPr>
        <p:spPr>
          <a:xfrm>
            <a:off x="1371600" y="3958208"/>
            <a:ext cx="6400800" cy="1343000"/>
          </a:xfrm>
        </p:spPr>
        <p:txBody>
          <a:bodyPr/>
          <a:lstStyle/>
          <a:p>
            <a:r>
              <a:rPr lang="fi-FI" b="1" dirty="0" smtClean="0">
                <a:solidFill>
                  <a:schemeClr val="tx1"/>
                </a:solidFill>
                <a:effectLst>
                  <a:outerShdw blurRad="38100" dist="38100" dir="2700000" algn="tl">
                    <a:srgbClr val="000000">
                      <a:alpha val="43137"/>
                    </a:srgbClr>
                  </a:outerShdw>
                </a:effectLst>
              </a:rPr>
              <a:t>VTO:t – Väylä maahanmuuttajien työorientaatioon</a:t>
            </a:r>
            <a:endParaRPr lang="fi-FI" b="1" dirty="0">
              <a:solidFill>
                <a:schemeClr val="tx1"/>
              </a:solidFill>
              <a:effectLst>
                <a:outerShdw blurRad="38100" dist="38100" dir="2700000" algn="tl">
                  <a:srgbClr val="000000">
                    <a:alpha val="43137"/>
                  </a:srgbClr>
                </a:outerShdw>
              </a:effectLst>
            </a:endParaRPr>
          </a:p>
        </p:txBody>
      </p:sp>
      <p:pic>
        <p:nvPicPr>
          <p:cNvPr id="4" name="Kuva 3"/>
          <p:cNvPicPr/>
          <p:nvPr/>
        </p:nvPicPr>
        <p:blipFill>
          <a:blip r:embed="rId2">
            <a:extLst>
              <a:ext uri="{28A0092B-C50C-407E-A947-70E740481C1C}">
                <a14:useLocalDpi xmlns:a14="http://schemas.microsoft.com/office/drawing/2010/main" val="0"/>
              </a:ext>
            </a:extLst>
          </a:blip>
          <a:srcRect/>
          <a:stretch>
            <a:fillRect/>
          </a:stretch>
        </p:blipFill>
        <p:spPr bwMode="auto">
          <a:xfrm>
            <a:off x="2483768" y="620688"/>
            <a:ext cx="4536504" cy="1800201"/>
          </a:xfrm>
          <a:prstGeom prst="rect">
            <a:avLst/>
          </a:prstGeom>
          <a:noFill/>
        </p:spPr>
      </p:pic>
      <p:grpSp>
        <p:nvGrpSpPr>
          <p:cNvPr id="5" name="Ryhmä 4"/>
          <p:cNvGrpSpPr/>
          <p:nvPr/>
        </p:nvGrpSpPr>
        <p:grpSpPr>
          <a:xfrm>
            <a:off x="539552" y="6487492"/>
            <a:ext cx="3528392" cy="397892"/>
            <a:chOff x="0" y="6419274"/>
            <a:chExt cx="3779912" cy="539750"/>
          </a:xfrm>
        </p:grpSpPr>
        <p:pic>
          <p:nvPicPr>
            <p:cNvPr id="6" name="Picture 1" descr="-Erasmus+_vect_PO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419274"/>
              <a:ext cx="1762126" cy="50323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NA Logo_RGB_vek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62126" y="6489124"/>
              <a:ext cx="1392238" cy="43338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Logo_Ekkokaarina_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89362" y="6452611"/>
              <a:ext cx="590550" cy="5064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234761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51520" y="-27384"/>
            <a:ext cx="8784976" cy="1143000"/>
          </a:xfrm>
        </p:spPr>
        <p:txBody>
          <a:bodyPr>
            <a:normAutofit fontScale="90000"/>
          </a:bodyPr>
          <a:lstStyle/>
          <a:p>
            <a:r>
              <a:rPr lang="fi-FI" b="1" dirty="0" smtClean="0">
                <a:effectLst>
                  <a:outerShdw blurRad="38100" dist="38100" dir="2700000" algn="tl">
                    <a:srgbClr val="000000">
                      <a:alpha val="43137"/>
                    </a:srgbClr>
                  </a:outerShdw>
                </a:effectLst>
              </a:rPr>
              <a:t>Esimerkki ESR – hankkeesta (kehitteillä)</a:t>
            </a:r>
            <a:endParaRPr lang="fi-FI" b="1" dirty="0">
              <a:effectLst>
                <a:outerShdw blurRad="38100" dist="38100" dir="2700000" algn="tl">
                  <a:srgbClr val="000000">
                    <a:alpha val="43137"/>
                  </a:srgbClr>
                </a:outerShdw>
              </a:effectLst>
            </a:endParaRPr>
          </a:p>
        </p:txBody>
      </p:sp>
      <p:cxnSp>
        <p:nvCxnSpPr>
          <p:cNvPr id="4" name="Suora nuoliyhdysviiva 3"/>
          <p:cNvCxnSpPr>
            <a:stCxn id="17" idx="2"/>
            <a:endCxn id="13" idx="0"/>
          </p:cNvCxnSpPr>
          <p:nvPr/>
        </p:nvCxnSpPr>
        <p:spPr>
          <a:xfrm>
            <a:off x="1077697" y="2636912"/>
            <a:ext cx="3473446" cy="197014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Suora nuoliyhdysviiva 4"/>
          <p:cNvCxnSpPr>
            <a:stCxn id="11" idx="2"/>
          </p:cNvCxnSpPr>
          <p:nvPr/>
        </p:nvCxnSpPr>
        <p:spPr>
          <a:xfrm>
            <a:off x="4211960" y="3794849"/>
            <a:ext cx="2232248" cy="17355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Nuoli oikealle 5"/>
          <p:cNvSpPr/>
          <p:nvPr/>
        </p:nvSpPr>
        <p:spPr>
          <a:xfrm rot="18547528">
            <a:off x="5271161" y="4924358"/>
            <a:ext cx="1476164" cy="4625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7" name="Ellipsi 6"/>
          <p:cNvSpPr/>
          <p:nvPr/>
        </p:nvSpPr>
        <p:spPr>
          <a:xfrm>
            <a:off x="6156176" y="838453"/>
            <a:ext cx="1741063" cy="200345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8" name="Tekstiruutu 7"/>
          <p:cNvSpPr txBox="1"/>
          <p:nvPr/>
        </p:nvSpPr>
        <p:spPr>
          <a:xfrm>
            <a:off x="6012161" y="3393573"/>
            <a:ext cx="2520280" cy="1200329"/>
          </a:xfrm>
          <a:prstGeom prst="rect">
            <a:avLst/>
          </a:prstGeom>
          <a:solidFill>
            <a:schemeClr val="bg1">
              <a:lumMod val="95000"/>
            </a:schemeClr>
          </a:solidFill>
          <a:ln w="19050">
            <a:solidFill>
              <a:schemeClr val="tx1"/>
            </a:solidFill>
          </a:ln>
        </p:spPr>
        <p:txBody>
          <a:bodyPr wrap="square" rtlCol="0">
            <a:spAutoFit/>
          </a:bodyPr>
          <a:lstStyle/>
          <a:p>
            <a:r>
              <a:rPr lang="fi-FI" dirty="0" smtClean="0"/>
              <a:t>Oleskeluluvan saaneet maahanmuuttajat, jotka ovat sijoitettuna pilottikuntiin</a:t>
            </a:r>
            <a:endParaRPr lang="fi-FI" dirty="0" smtClean="0"/>
          </a:p>
        </p:txBody>
      </p:sp>
      <p:sp>
        <p:nvSpPr>
          <p:cNvPr id="9" name="Ylänuoli 8"/>
          <p:cNvSpPr/>
          <p:nvPr/>
        </p:nvSpPr>
        <p:spPr>
          <a:xfrm>
            <a:off x="7020272" y="4593902"/>
            <a:ext cx="540059" cy="92507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0" name="Tekstiruutu 9"/>
          <p:cNvSpPr txBox="1"/>
          <p:nvPr/>
        </p:nvSpPr>
        <p:spPr>
          <a:xfrm>
            <a:off x="6084169" y="5518973"/>
            <a:ext cx="2520280" cy="923330"/>
          </a:xfrm>
          <a:prstGeom prst="rect">
            <a:avLst/>
          </a:prstGeom>
          <a:solidFill>
            <a:schemeClr val="bg1">
              <a:lumMod val="95000"/>
            </a:schemeClr>
          </a:solidFill>
          <a:ln>
            <a:solidFill>
              <a:schemeClr val="accent1"/>
            </a:solidFill>
          </a:ln>
        </p:spPr>
        <p:txBody>
          <a:bodyPr wrap="square" rtlCol="0">
            <a:spAutoFit/>
          </a:bodyPr>
          <a:lstStyle/>
          <a:p>
            <a:r>
              <a:rPr lang="fi-FI" dirty="0" smtClean="0"/>
              <a:t>Pilottikunnat, peruspalvelut maahanmuuttajille</a:t>
            </a:r>
            <a:endParaRPr lang="fi-FI" dirty="0"/>
          </a:p>
        </p:txBody>
      </p:sp>
      <p:sp>
        <p:nvSpPr>
          <p:cNvPr id="11" name="Tekstiruutu 10"/>
          <p:cNvSpPr txBox="1"/>
          <p:nvPr/>
        </p:nvSpPr>
        <p:spPr>
          <a:xfrm>
            <a:off x="2627784" y="1486525"/>
            <a:ext cx="3168352" cy="2308324"/>
          </a:xfrm>
          <a:prstGeom prst="rect">
            <a:avLst/>
          </a:prstGeom>
          <a:solidFill>
            <a:srgbClr val="FFFF00"/>
          </a:solidFill>
          <a:ln w="57150">
            <a:solidFill>
              <a:schemeClr val="tx1"/>
            </a:solidFill>
          </a:ln>
        </p:spPr>
        <p:txBody>
          <a:bodyPr wrap="square" rtlCol="0">
            <a:spAutoFit/>
          </a:bodyPr>
          <a:lstStyle/>
          <a:p>
            <a:r>
              <a:rPr lang="fi-FI" b="1" u="sng" dirty="0" smtClean="0">
                <a:effectLst>
                  <a:outerShdw blurRad="38100" dist="38100" dir="2700000" algn="tl">
                    <a:srgbClr val="000000">
                      <a:alpha val="43137"/>
                    </a:srgbClr>
                  </a:outerShdw>
                </a:effectLst>
              </a:rPr>
              <a:t>1. </a:t>
            </a:r>
            <a:r>
              <a:rPr lang="fi-FI" b="1" u="sng" dirty="0" smtClean="0">
                <a:effectLst>
                  <a:outerShdw blurRad="38100" dist="38100" dir="2700000" algn="tl">
                    <a:srgbClr val="000000">
                      <a:alpha val="43137"/>
                    </a:srgbClr>
                  </a:outerShdw>
                </a:effectLst>
              </a:rPr>
              <a:t>Vaiheen työpajamalli</a:t>
            </a:r>
            <a:r>
              <a:rPr lang="fi-FI" b="1" u="sng" dirty="0" smtClean="0">
                <a:effectLst>
                  <a:outerShdw blurRad="38100" dist="38100" dir="2700000" algn="tl">
                    <a:srgbClr val="000000">
                      <a:alpha val="43137"/>
                    </a:srgbClr>
                  </a:outerShdw>
                </a:effectLst>
              </a:rPr>
              <a:t>:</a:t>
            </a:r>
          </a:p>
          <a:p>
            <a:pPr marL="285750" indent="-285750">
              <a:buFont typeface="Arial" panose="020B0604020202020204" pitchFamily="34" charset="0"/>
              <a:buChar char="•"/>
            </a:pPr>
            <a:r>
              <a:rPr lang="fi-FI" b="1" dirty="0" smtClean="0"/>
              <a:t>Työaktiviteetit</a:t>
            </a:r>
          </a:p>
          <a:p>
            <a:pPr marL="285750" indent="-285750">
              <a:buFont typeface="Arial" panose="020B0604020202020204" pitchFamily="34" charset="0"/>
              <a:buChar char="•"/>
            </a:pPr>
            <a:r>
              <a:rPr lang="fi-FI" b="1" dirty="0" smtClean="0"/>
              <a:t>Henkilön kokonaisvaltainen analyysi hänen nykytilanteestaan</a:t>
            </a:r>
          </a:p>
          <a:p>
            <a:pPr marL="285750" indent="-285750">
              <a:buFont typeface="Arial" panose="020B0604020202020204" pitchFamily="34" charset="0"/>
              <a:buChar char="•"/>
            </a:pPr>
            <a:r>
              <a:rPr lang="fi-FI" b="1" dirty="0" smtClean="0"/>
              <a:t>Verkostoyhteistyö</a:t>
            </a:r>
          </a:p>
          <a:p>
            <a:pPr marL="285750" indent="-285750">
              <a:buFont typeface="Arial" panose="020B0604020202020204" pitchFamily="34" charset="0"/>
              <a:buChar char="•"/>
            </a:pPr>
            <a:r>
              <a:rPr lang="fi-FI" b="1" dirty="0" smtClean="0"/>
              <a:t>Jatkokoulutuksen integrointi</a:t>
            </a:r>
          </a:p>
          <a:p>
            <a:pPr marL="285750" indent="-285750">
              <a:buFont typeface="Arial" panose="020B0604020202020204" pitchFamily="34" charset="0"/>
              <a:buChar char="•"/>
            </a:pPr>
            <a:r>
              <a:rPr lang="fi-FI" b="1" dirty="0" smtClean="0"/>
              <a:t>Suomenkielen opetus</a:t>
            </a:r>
            <a:endParaRPr lang="fi-FI" b="1" dirty="0"/>
          </a:p>
        </p:txBody>
      </p:sp>
      <p:sp>
        <p:nvSpPr>
          <p:cNvPr id="12" name="Ylös kääntyvä nuoli 11"/>
          <p:cNvSpPr/>
          <p:nvPr/>
        </p:nvSpPr>
        <p:spPr>
          <a:xfrm rot="16200000">
            <a:off x="5873857" y="2692669"/>
            <a:ext cx="648071" cy="7549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3" name="Tekstiruutu 12"/>
          <p:cNvSpPr txBox="1"/>
          <p:nvPr/>
        </p:nvSpPr>
        <p:spPr>
          <a:xfrm>
            <a:off x="3419872" y="4607059"/>
            <a:ext cx="2262542" cy="369332"/>
          </a:xfrm>
          <a:prstGeom prst="rect">
            <a:avLst/>
          </a:prstGeom>
          <a:solidFill>
            <a:schemeClr val="bg1">
              <a:lumMod val="95000"/>
            </a:schemeClr>
          </a:solidFill>
          <a:ln>
            <a:solidFill>
              <a:schemeClr val="tx1"/>
            </a:solidFill>
          </a:ln>
        </p:spPr>
        <p:txBody>
          <a:bodyPr wrap="none" rtlCol="0">
            <a:spAutoFit/>
          </a:bodyPr>
          <a:lstStyle/>
          <a:p>
            <a:r>
              <a:rPr lang="fi-FI" dirty="0" smtClean="0"/>
              <a:t>Avoimet työmarkkinat</a:t>
            </a:r>
            <a:endParaRPr lang="fi-FI" dirty="0"/>
          </a:p>
        </p:txBody>
      </p:sp>
      <p:sp>
        <p:nvSpPr>
          <p:cNvPr id="14" name="Tekstiruutu 13"/>
          <p:cNvSpPr txBox="1"/>
          <p:nvPr/>
        </p:nvSpPr>
        <p:spPr>
          <a:xfrm>
            <a:off x="2060487" y="4637732"/>
            <a:ext cx="1215369" cy="646331"/>
          </a:xfrm>
          <a:prstGeom prst="rect">
            <a:avLst/>
          </a:prstGeom>
          <a:solidFill>
            <a:schemeClr val="bg1">
              <a:lumMod val="95000"/>
            </a:schemeClr>
          </a:solidFill>
          <a:ln>
            <a:solidFill>
              <a:schemeClr val="tx1"/>
            </a:solidFill>
          </a:ln>
        </p:spPr>
        <p:txBody>
          <a:bodyPr wrap="square" rtlCol="0">
            <a:spAutoFit/>
          </a:bodyPr>
          <a:lstStyle/>
          <a:p>
            <a:r>
              <a:rPr lang="fi-FI" dirty="0" smtClean="0"/>
              <a:t>Koulutus-instituutit</a:t>
            </a:r>
            <a:endParaRPr lang="fi-FI" dirty="0" smtClean="0"/>
          </a:p>
        </p:txBody>
      </p:sp>
      <p:cxnSp>
        <p:nvCxnSpPr>
          <p:cNvPr id="15" name="Suora nuoliyhdysviiva 14"/>
          <p:cNvCxnSpPr>
            <a:stCxn id="11" idx="2"/>
          </p:cNvCxnSpPr>
          <p:nvPr/>
        </p:nvCxnSpPr>
        <p:spPr>
          <a:xfrm flipH="1">
            <a:off x="2987824" y="3794849"/>
            <a:ext cx="1224136" cy="84288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uora nuoliyhdysviiva 15"/>
          <p:cNvCxnSpPr>
            <a:stCxn id="11" idx="2"/>
          </p:cNvCxnSpPr>
          <p:nvPr/>
        </p:nvCxnSpPr>
        <p:spPr>
          <a:xfrm>
            <a:off x="4211960" y="3794849"/>
            <a:ext cx="0" cy="81221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kstiruutu 16"/>
          <p:cNvSpPr txBox="1"/>
          <p:nvPr/>
        </p:nvSpPr>
        <p:spPr>
          <a:xfrm>
            <a:off x="535721" y="2113692"/>
            <a:ext cx="1083951" cy="523220"/>
          </a:xfrm>
          <a:prstGeom prst="rect">
            <a:avLst/>
          </a:prstGeom>
          <a:solidFill>
            <a:schemeClr val="bg1">
              <a:lumMod val="95000"/>
            </a:schemeClr>
          </a:solidFill>
          <a:ln w="57150">
            <a:solidFill>
              <a:schemeClr val="tx1"/>
            </a:solidFill>
          </a:ln>
        </p:spPr>
        <p:txBody>
          <a:bodyPr wrap="none" rtlCol="0">
            <a:spAutoFit/>
          </a:bodyPr>
          <a:lstStyle/>
          <a:p>
            <a:r>
              <a:rPr lang="fi-FI" sz="2800" b="1" dirty="0" smtClean="0"/>
              <a:t>VTO:T</a:t>
            </a:r>
            <a:endParaRPr lang="fi-FI" sz="2800" b="1" dirty="0" smtClean="0"/>
          </a:p>
        </p:txBody>
      </p:sp>
      <p:sp>
        <p:nvSpPr>
          <p:cNvPr id="18" name="Nuoli vasemmalle 17"/>
          <p:cNvSpPr/>
          <p:nvPr/>
        </p:nvSpPr>
        <p:spPr>
          <a:xfrm>
            <a:off x="1619672" y="2248996"/>
            <a:ext cx="1008112" cy="31764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cxnSp>
        <p:nvCxnSpPr>
          <p:cNvPr id="19" name="Suora nuoliyhdysviiva 18"/>
          <p:cNvCxnSpPr>
            <a:stCxn id="17" idx="2"/>
            <a:endCxn id="14" idx="0"/>
          </p:cNvCxnSpPr>
          <p:nvPr/>
        </p:nvCxnSpPr>
        <p:spPr>
          <a:xfrm>
            <a:off x="1077697" y="2636912"/>
            <a:ext cx="1590475" cy="20008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uora nuoliyhdysviiva 19"/>
          <p:cNvCxnSpPr/>
          <p:nvPr/>
        </p:nvCxnSpPr>
        <p:spPr>
          <a:xfrm>
            <a:off x="1619672" y="2638653"/>
            <a:ext cx="100811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1" name="Tekstiruutu 20"/>
          <p:cNvSpPr txBox="1"/>
          <p:nvPr/>
        </p:nvSpPr>
        <p:spPr>
          <a:xfrm>
            <a:off x="251520" y="3739818"/>
            <a:ext cx="1243995" cy="369332"/>
          </a:xfrm>
          <a:prstGeom prst="rect">
            <a:avLst/>
          </a:prstGeom>
          <a:solidFill>
            <a:schemeClr val="bg1">
              <a:lumMod val="95000"/>
            </a:schemeClr>
          </a:solidFill>
          <a:ln w="19050">
            <a:solidFill>
              <a:schemeClr val="tx1"/>
            </a:solidFill>
          </a:ln>
        </p:spPr>
        <p:txBody>
          <a:bodyPr wrap="none" rtlCol="0">
            <a:spAutoFit/>
          </a:bodyPr>
          <a:lstStyle/>
          <a:p>
            <a:r>
              <a:rPr lang="fi-FI" b="1" dirty="0" smtClean="0"/>
              <a:t>Turku AMK</a:t>
            </a:r>
            <a:endParaRPr lang="fi-FI" b="1" dirty="0"/>
          </a:p>
        </p:txBody>
      </p:sp>
      <p:cxnSp>
        <p:nvCxnSpPr>
          <p:cNvPr id="22" name="Suora nuoliyhdysviiva 21"/>
          <p:cNvCxnSpPr>
            <a:stCxn id="17" idx="2"/>
            <a:endCxn id="21" idx="0"/>
          </p:cNvCxnSpPr>
          <p:nvPr/>
        </p:nvCxnSpPr>
        <p:spPr>
          <a:xfrm flipH="1">
            <a:off x="873518" y="2636912"/>
            <a:ext cx="204179" cy="1102906"/>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uora nuoliyhdysviiva 22"/>
          <p:cNvCxnSpPr>
            <a:stCxn id="21" idx="2"/>
          </p:cNvCxnSpPr>
          <p:nvPr/>
        </p:nvCxnSpPr>
        <p:spPr>
          <a:xfrm>
            <a:off x="873518" y="4109150"/>
            <a:ext cx="1164292" cy="761751"/>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4" name="Tekstiruutu 23"/>
          <p:cNvSpPr txBox="1"/>
          <p:nvPr/>
        </p:nvSpPr>
        <p:spPr>
          <a:xfrm>
            <a:off x="6588224" y="1054477"/>
            <a:ext cx="1184009" cy="954107"/>
          </a:xfrm>
          <a:prstGeom prst="rect">
            <a:avLst/>
          </a:prstGeom>
          <a:noFill/>
        </p:spPr>
        <p:txBody>
          <a:bodyPr wrap="square" rtlCol="0">
            <a:spAutoFit/>
          </a:bodyPr>
          <a:lstStyle/>
          <a:p>
            <a:r>
              <a:rPr lang="fi-FI" sz="1400" b="1" dirty="0" smtClean="0"/>
              <a:t>SOTE – alojen ammatti-verkostot</a:t>
            </a:r>
            <a:endParaRPr lang="fi-FI" sz="1400" b="1" dirty="0" smtClean="0"/>
          </a:p>
        </p:txBody>
      </p:sp>
      <p:sp>
        <p:nvSpPr>
          <p:cNvPr id="26" name="Tekstiruutu 25"/>
          <p:cNvSpPr txBox="1"/>
          <p:nvPr/>
        </p:nvSpPr>
        <p:spPr>
          <a:xfrm>
            <a:off x="6624229" y="2043425"/>
            <a:ext cx="1188131" cy="738664"/>
          </a:xfrm>
          <a:prstGeom prst="rect">
            <a:avLst/>
          </a:prstGeom>
          <a:noFill/>
        </p:spPr>
        <p:txBody>
          <a:bodyPr wrap="square" rtlCol="0">
            <a:spAutoFit/>
          </a:bodyPr>
          <a:lstStyle/>
          <a:p>
            <a:r>
              <a:rPr lang="fi-FI" sz="1400" b="1" dirty="0" smtClean="0"/>
              <a:t>Muut ammatti-verkostot</a:t>
            </a:r>
            <a:endParaRPr lang="fi-FI" sz="1400" b="1" dirty="0" smtClean="0"/>
          </a:p>
        </p:txBody>
      </p:sp>
      <p:sp>
        <p:nvSpPr>
          <p:cNvPr id="27" name="Nuoli vasemmalle 26"/>
          <p:cNvSpPr/>
          <p:nvPr/>
        </p:nvSpPr>
        <p:spPr>
          <a:xfrm>
            <a:off x="5820432" y="1918573"/>
            <a:ext cx="335744" cy="33042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8" name="Tekstiruutu 27"/>
          <p:cNvSpPr txBox="1"/>
          <p:nvPr/>
        </p:nvSpPr>
        <p:spPr>
          <a:xfrm>
            <a:off x="2517927" y="5518973"/>
            <a:ext cx="3062185" cy="646331"/>
          </a:xfrm>
          <a:prstGeom prst="rect">
            <a:avLst/>
          </a:prstGeom>
          <a:solidFill>
            <a:schemeClr val="bg1"/>
          </a:solidFill>
          <a:ln>
            <a:solidFill>
              <a:schemeClr val="tx1"/>
            </a:solidFill>
          </a:ln>
        </p:spPr>
        <p:txBody>
          <a:bodyPr wrap="none" rtlCol="0">
            <a:spAutoFit/>
          </a:bodyPr>
          <a:lstStyle/>
          <a:p>
            <a:r>
              <a:rPr lang="fi-FI" dirty="0" smtClean="0"/>
              <a:t>Kotouttamiskoulutusta antavat</a:t>
            </a:r>
          </a:p>
          <a:p>
            <a:r>
              <a:rPr lang="fi-FI" dirty="0" smtClean="0"/>
              <a:t>organisaatiot</a:t>
            </a:r>
            <a:endParaRPr lang="fi-FI" dirty="0"/>
          </a:p>
        </p:txBody>
      </p:sp>
      <p:sp>
        <p:nvSpPr>
          <p:cNvPr id="29" name="Nuoli oikealle 28"/>
          <p:cNvSpPr/>
          <p:nvPr/>
        </p:nvSpPr>
        <p:spPr>
          <a:xfrm>
            <a:off x="5580112" y="5733256"/>
            <a:ext cx="504057" cy="3231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nvGrpSpPr>
          <p:cNvPr id="30" name="Ryhmä 29"/>
          <p:cNvGrpSpPr/>
          <p:nvPr/>
        </p:nvGrpSpPr>
        <p:grpSpPr>
          <a:xfrm>
            <a:off x="539552" y="6487492"/>
            <a:ext cx="3528392" cy="397892"/>
            <a:chOff x="0" y="6419274"/>
            <a:chExt cx="3779912" cy="539750"/>
          </a:xfrm>
        </p:grpSpPr>
        <p:pic>
          <p:nvPicPr>
            <p:cNvPr id="31" name="Picture 1" descr="-Erasmus+_vect_PO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19274"/>
              <a:ext cx="1762126" cy="503238"/>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 descr="NA Logo_RGB_vek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2126" y="6489124"/>
              <a:ext cx="1392238" cy="433388"/>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Logo_Ekkokaarina_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9362" y="6452611"/>
              <a:ext cx="590550" cy="5064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456093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2008" y="-27384"/>
            <a:ext cx="8964488" cy="1143000"/>
          </a:xfrm>
        </p:spPr>
        <p:txBody>
          <a:bodyPr>
            <a:normAutofit fontScale="90000"/>
          </a:bodyPr>
          <a:lstStyle/>
          <a:p>
            <a:r>
              <a:rPr lang="fi-FI" b="1" dirty="0">
                <a:effectLst>
                  <a:outerShdw blurRad="38100" dist="38100" dir="2700000" algn="tl">
                    <a:srgbClr val="000000">
                      <a:alpha val="43137"/>
                    </a:srgbClr>
                  </a:outerShdw>
                </a:effectLst>
              </a:rPr>
              <a:t>Esimerkki ESR – hankkeesta (</a:t>
            </a:r>
            <a:r>
              <a:rPr lang="fi-FI" b="1" dirty="0" smtClean="0">
                <a:effectLst>
                  <a:outerShdw blurRad="38100" dist="38100" dir="2700000" algn="tl">
                    <a:srgbClr val="000000">
                      <a:alpha val="43137"/>
                    </a:srgbClr>
                  </a:outerShdw>
                </a:effectLst>
              </a:rPr>
              <a:t>kehitteillä)</a:t>
            </a:r>
            <a:endParaRPr lang="fi-FI" dirty="0"/>
          </a:p>
        </p:txBody>
      </p:sp>
      <p:sp>
        <p:nvSpPr>
          <p:cNvPr id="3" name="Sisällön paikkamerkki 2"/>
          <p:cNvSpPr>
            <a:spLocks noGrp="1"/>
          </p:cNvSpPr>
          <p:nvPr>
            <p:ph idx="1"/>
          </p:nvPr>
        </p:nvSpPr>
        <p:spPr>
          <a:xfrm>
            <a:off x="251520" y="908720"/>
            <a:ext cx="8496944" cy="5184576"/>
          </a:xfrm>
        </p:spPr>
        <p:txBody>
          <a:bodyPr>
            <a:normAutofit fontScale="77500" lnSpcReduction="20000"/>
          </a:bodyPr>
          <a:lstStyle/>
          <a:p>
            <a:r>
              <a:rPr lang="fi-FI" b="1" dirty="0" smtClean="0"/>
              <a:t>Kokeiluhankkeen keskiössä on ensivaiheen seinätön paja (keltainen laatikko). Tarkoituksena ei ole luoda uutta hallinnollista kokonaisuutta, vaan ”kokeilulaboratorio”, jossa eri alojen verkostoammattilaisten (SOTE-, koulutus- ja tukityöllistämisammattilaiset) tekevät syvätasoisia analyyseja ihmisen maahanmuuttajan nykyisestä tilanteesta eri näkökulmista.</a:t>
            </a:r>
          </a:p>
          <a:p>
            <a:r>
              <a:rPr lang="fi-FI" b="1" dirty="0" smtClean="0"/>
              <a:t>Vasta analyysi- ja testausvaiheiden jälkeen maahanmuuttaja siirtyy hänelle sopivimpaan </a:t>
            </a:r>
            <a:r>
              <a:rPr lang="fi-FI" b="1" dirty="0" err="1" smtClean="0"/>
              <a:t>VTO:oon</a:t>
            </a:r>
            <a:r>
              <a:rPr lang="fi-FI" b="1" dirty="0" smtClean="0"/>
              <a:t> tukityöllistämisjaksoon. Siirtymän mukana tulevat myös hänestä tehdyt huomiot, laaditut tavoitteet, aiempi henkilöhistoria eri näkökulmista.</a:t>
            </a:r>
          </a:p>
          <a:p>
            <a:r>
              <a:rPr lang="fi-FI" b="1" dirty="0" smtClean="0"/>
              <a:t>Erityisenä tavoitteena on luoda VTO:ssa 6 kk:n jaksolle syvempää vaikuttavuutta, jotta päästäisiin heti tukijakson alettua optimaalisiin kehityspolkuihin, eikä vasta jakson loppupuolella.</a:t>
            </a:r>
            <a:endParaRPr lang="fi-FI" b="1" dirty="0"/>
          </a:p>
        </p:txBody>
      </p:sp>
      <p:grpSp>
        <p:nvGrpSpPr>
          <p:cNvPr id="4" name="Ryhmä 3"/>
          <p:cNvGrpSpPr/>
          <p:nvPr/>
        </p:nvGrpSpPr>
        <p:grpSpPr>
          <a:xfrm>
            <a:off x="539552" y="6487492"/>
            <a:ext cx="3528392" cy="397892"/>
            <a:chOff x="0" y="6419274"/>
            <a:chExt cx="3779912" cy="539750"/>
          </a:xfrm>
        </p:grpSpPr>
        <p:pic>
          <p:nvPicPr>
            <p:cNvPr id="5" name="Picture 1" descr="-Erasmus+_vect_PO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19274"/>
              <a:ext cx="1762126" cy="50323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NA Logo_RGB_vek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2126" y="6489124"/>
              <a:ext cx="1392238" cy="4333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Logo_Ekkokaarina_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9362" y="6452611"/>
              <a:ext cx="590550" cy="5064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02110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18864" y="-27384"/>
            <a:ext cx="8229600" cy="1143000"/>
          </a:xfrm>
        </p:spPr>
        <p:txBody>
          <a:bodyPr>
            <a:normAutofit fontScale="90000"/>
          </a:bodyPr>
          <a:lstStyle/>
          <a:p>
            <a:r>
              <a:rPr lang="fi-FI" b="1" dirty="0" smtClean="0">
                <a:effectLst>
                  <a:outerShdw blurRad="38100" dist="38100" dir="2700000" algn="tl">
                    <a:srgbClr val="000000">
                      <a:alpha val="43137"/>
                    </a:srgbClr>
                  </a:outerShdw>
                </a:effectLst>
              </a:rPr>
              <a:t>Elämänhallinnan ja osallisuuden edistämishankkeiden taustalla</a:t>
            </a:r>
            <a:endParaRPr lang="fi-FI" b="1" dirty="0">
              <a:effectLst>
                <a:outerShdw blurRad="38100" dist="38100" dir="2700000" algn="tl">
                  <a:srgbClr val="000000">
                    <a:alpha val="43137"/>
                  </a:srgbClr>
                </a:outerShdw>
              </a:effectLst>
            </a:endParaRPr>
          </a:p>
        </p:txBody>
      </p:sp>
      <p:sp>
        <p:nvSpPr>
          <p:cNvPr id="3" name="Sisällön paikkamerkki 2"/>
          <p:cNvSpPr>
            <a:spLocks noGrp="1"/>
          </p:cNvSpPr>
          <p:nvPr>
            <p:ph idx="1"/>
          </p:nvPr>
        </p:nvSpPr>
        <p:spPr>
          <a:xfrm>
            <a:off x="323528" y="1351309"/>
            <a:ext cx="8229600" cy="4525963"/>
          </a:xfrm>
        </p:spPr>
        <p:txBody>
          <a:bodyPr>
            <a:normAutofit fontScale="92500" lnSpcReduction="20000"/>
          </a:bodyPr>
          <a:lstStyle/>
          <a:p>
            <a:r>
              <a:rPr lang="fi-FI" b="1" dirty="0" smtClean="0"/>
              <a:t>Yksinäisyyden ja eristäytymisen negatiivisten vaikutukset ovat kalliita (terveys- ja mielenterveys-, päihdeongelmat).</a:t>
            </a:r>
          </a:p>
          <a:p>
            <a:r>
              <a:rPr lang="fi-FI" b="1" dirty="0" smtClean="0"/>
              <a:t>Niiden laajoja korrelaatioita on hankala mitata kattavasti tilastollisesti. Kuitenkin aktivointitoimi tulee paljon halvemmaksi kuin esim. päihdehuollon kustannukset.</a:t>
            </a:r>
          </a:p>
          <a:p>
            <a:r>
              <a:rPr lang="fi-FI" b="1" dirty="0"/>
              <a:t>Elämänhallinnan ja osallisuuden </a:t>
            </a:r>
            <a:r>
              <a:rPr lang="fi-FI" b="1" dirty="0" smtClean="0"/>
              <a:t>edistämishankkeita tukevat isot säätiöt, ministeriöt / niiden alaiset instituutiot suoraan tai välillisesti eri ohjelmien kautta.</a:t>
            </a:r>
            <a:endParaRPr lang="fi-FI" b="1" dirty="0"/>
          </a:p>
        </p:txBody>
      </p:sp>
      <p:grpSp>
        <p:nvGrpSpPr>
          <p:cNvPr id="4" name="Ryhmä 3"/>
          <p:cNvGrpSpPr/>
          <p:nvPr/>
        </p:nvGrpSpPr>
        <p:grpSpPr>
          <a:xfrm>
            <a:off x="539552" y="6487492"/>
            <a:ext cx="3528392" cy="397892"/>
            <a:chOff x="0" y="6419274"/>
            <a:chExt cx="3779912" cy="539750"/>
          </a:xfrm>
        </p:grpSpPr>
        <p:pic>
          <p:nvPicPr>
            <p:cNvPr id="5" name="Picture 1" descr="-Erasmus+_vect_PO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19274"/>
              <a:ext cx="1762126" cy="50323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NA Logo_RGB_vek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2126" y="6489124"/>
              <a:ext cx="1392238" cy="4333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Logo_Ekkokaarina_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9362" y="6452611"/>
              <a:ext cx="590550" cy="5064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99626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18864" y="44624"/>
            <a:ext cx="8229600" cy="1143000"/>
          </a:xfrm>
        </p:spPr>
        <p:txBody>
          <a:bodyPr>
            <a:normAutofit fontScale="90000"/>
          </a:bodyPr>
          <a:lstStyle/>
          <a:p>
            <a:r>
              <a:rPr lang="fi-FI" b="1" dirty="0">
                <a:effectLst>
                  <a:outerShdw blurRad="38100" dist="38100" dir="2700000" algn="tl">
                    <a:srgbClr val="000000">
                      <a:alpha val="43137"/>
                    </a:srgbClr>
                  </a:outerShdw>
                </a:effectLst>
              </a:rPr>
              <a:t>Elämänhallinnan ja osallisuuden edistämishankkeiden taustalla</a:t>
            </a:r>
            <a:endParaRPr lang="fi-FI" dirty="0"/>
          </a:p>
        </p:txBody>
      </p:sp>
      <p:sp>
        <p:nvSpPr>
          <p:cNvPr id="3" name="Sisällön paikkamerkki 2"/>
          <p:cNvSpPr>
            <a:spLocks noGrp="1"/>
          </p:cNvSpPr>
          <p:nvPr>
            <p:ph idx="1"/>
          </p:nvPr>
        </p:nvSpPr>
        <p:spPr>
          <a:xfrm>
            <a:off x="107504" y="1340768"/>
            <a:ext cx="2664296" cy="5400600"/>
          </a:xfrm>
        </p:spPr>
        <p:txBody>
          <a:bodyPr>
            <a:normAutofit fontScale="62500" lnSpcReduction="20000"/>
          </a:bodyPr>
          <a:lstStyle/>
          <a:p>
            <a:r>
              <a:rPr lang="fi-FI" b="1" dirty="0" smtClean="0"/>
              <a:t>VTO:t ovat perinteisesti työorientoituneita organisaatioita. Ts. niillä ei ole varaa palkata sosiaalialan ammattilaisia kuin erillisprojektien kautta.</a:t>
            </a:r>
          </a:p>
          <a:p>
            <a:r>
              <a:rPr lang="fi-FI" b="1" dirty="0" smtClean="0"/>
              <a:t>Esim. tutkimuksissa on todennettu, että maahanmuuttajat tarvitsevat paljon apua erilaisissa päivittäisissä asioissa ja viranomaisyhteistyössä. Esimerkkinä on viereinen taulukko</a:t>
            </a:r>
          </a:p>
          <a:p>
            <a:endParaRPr lang="fi-FI" b="1" dirty="0"/>
          </a:p>
        </p:txBody>
      </p:sp>
      <p:graphicFrame>
        <p:nvGraphicFramePr>
          <p:cNvPr id="4" name="Taulukko 3"/>
          <p:cNvGraphicFramePr>
            <a:graphicFrameLocks noGrp="1"/>
          </p:cNvGraphicFramePr>
          <p:nvPr>
            <p:extLst>
              <p:ext uri="{D42A27DB-BD31-4B8C-83A1-F6EECF244321}">
                <p14:modId xmlns:p14="http://schemas.microsoft.com/office/powerpoint/2010/main" val="1693016344"/>
              </p:ext>
            </p:extLst>
          </p:nvPr>
        </p:nvGraphicFramePr>
        <p:xfrm>
          <a:off x="2843808" y="1340768"/>
          <a:ext cx="6120680" cy="4434840"/>
        </p:xfrm>
        <a:graphic>
          <a:graphicData uri="http://schemas.openxmlformats.org/drawingml/2006/table">
            <a:tbl>
              <a:tblPr firstRow="1" bandRow="1">
                <a:tableStyleId>{5C22544A-7EE6-4342-B048-85BDC9FD1C3A}</a:tableStyleId>
              </a:tblPr>
              <a:tblGrid>
                <a:gridCol w="3048000"/>
                <a:gridCol w="3072680"/>
              </a:tblGrid>
              <a:tr h="370840">
                <a:tc>
                  <a:txBody>
                    <a:bodyPr/>
                    <a:lstStyle/>
                    <a:p>
                      <a:r>
                        <a:rPr lang="fi-FI" sz="2400" dirty="0" smtClean="0"/>
                        <a:t>Kokonaisyhteydenotot</a:t>
                      </a:r>
                      <a:endParaRPr lang="fi-FI" sz="2400" dirty="0"/>
                    </a:p>
                  </a:txBody>
                  <a:tcPr/>
                </a:tc>
                <a:tc>
                  <a:txBody>
                    <a:bodyPr/>
                    <a:lstStyle/>
                    <a:p>
                      <a:r>
                        <a:rPr lang="fi-FI" sz="2400" dirty="0" smtClean="0"/>
                        <a:t>1030 kpl</a:t>
                      </a:r>
                      <a:endParaRPr lang="fi-FI" sz="2400" dirty="0"/>
                    </a:p>
                  </a:txBody>
                  <a:tcPr/>
                </a:tc>
              </a:tr>
              <a:tr h="370840">
                <a:tc>
                  <a:txBody>
                    <a:bodyPr/>
                    <a:lstStyle/>
                    <a:p>
                      <a:r>
                        <a:rPr lang="fi-FI" b="1" u="sng" dirty="0" smtClean="0"/>
                        <a:t>Avun tarve</a:t>
                      </a:r>
                      <a:endParaRPr lang="fi-FI" b="1" u="sng" dirty="0"/>
                    </a:p>
                  </a:txBody>
                  <a:tcPr>
                    <a:solidFill>
                      <a:srgbClr val="FFFF00"/>
                    </a:solidFill>
                  </a:tcPr>
                </a:tc>
                <a:tc>
                  <a:txBody>
                    <a:bodyPr/>
                    <a:lstStyle/>
                    <a:p>
                      <a:r>
                        <a:rPr lang="fi-FI" b="1" u="sng" dirty="0" smtClean="0"/>
                        <a:t>Määrät</a:t>
                      </a:r>
                      <a:endParaRPr lang="fi-FI" b="1" u="sng" dirty="0"/>
                    </a:p>
                  </a:txBody>
                  <a:tcPr>
                    <a:solidFill>
                      <a:srgbClr val="FFFF00"/>
                    </a:solidFill>
                  </a:tcPr>
                </a:tc>
              </a:tr>
              <a:tr h="370840">
                <a:tc>
                  <a:txBody>
                    <a:bodyPr/>
                    <a:lstStyle/>
                    <a:p>
                      <a:r>
                        <a:rPr lang="fi-FI" b="1" dirty="0" smtClean="0"/>
                        <a:t>Lomakkeiden täyttäminen</a:t>
                      </a:r>
                      <a:endParaRPr lang="fi-FI" b="1" dirty="0"/>
                    </a:p>
                  </a:txBody>
                  <a:tcPr/>
                </a:tc>
                <a:tc>
                  <a:txBody>
                    <a:bodyPr/>
                    <a:lstStyle/>
                    <a:p>
                      <a:r>
                        <a:rPr lang="fi-FI" b="1" dirty="0" smtClean="0"/>
                        <a:t>844</a:t>
                      </a:r>
                      <a:endParaRPr lang="fi-FI" b="1" dirty="0"/>
                    </a:p>
                  </a:txBody>
                  <a:tcPr/>
                </a:tc>
              </a:tr>
              <a:tr h="370840">
                <a:tc>
                  <a:txBody>
                    <a:bodyPr/>
                    <a:lstStyle/>
                    <a:p>
                      <a:r>
                        <a:rPr lang="fi-FI" b="1" dirty="0" smtClean="0"/>
                        <a:t>Sosiaaliturvakysymykset</a:t>
                      </a:r>
                      <a:endParaRPr lang="fi-FI" b="1" dirty="0"/>
                    </a:p>
                  </a:txBody>
                  <a:tcPr/>
                </a:tc>
                <a:tc>
                  <a:txBody>
                    <a:bodyPr/>
                    <a:lstStyle/>
                    <a:p>
                      <a:r>
                        <a:rPr lang="fi-FI" b="1" dirty="0" smtClean="0"/>
                        <a:t>798</a:t>
                      </a:r>
                      <a:endParaRPr lang="fi-FI" b="1" dirty="0"/>
                    </a:p>
                  </a:txBody>
                  <a:tcPr/>
                </a:tc>
              </a:tr>
              <a:tr h="370840">
                <a:tc>
                  <a:txBody>
                    <a:bodyPr/>
                    <a:lstStyle/>
                    <a:p>
                      <a:r>
                        <a:rPr lang="fi-FI" b="1" dirty="0" smtClean="0"/>
                        <a:t>Oleskelulupa-asiat, kansalaisuus</a:t>
                      </a:r>
                      <a:endParaRPr lang="fi-FI" b="1" dirty="0"/>
                    </a:p>
                  </a:txBody>
                  <a:tcPr/>
                </a:tc>
                <a:tc>
                  <a:txBody>
                    <a:bodyPr/>
                    <a:lstStyle/>
                    <a:p>
                      <a:r>
                        <a:rPr lang="fi-FI" b="1" dirty="0" smtClean="0"/>
                        <a:t>732</a:t>
                      </a:r>
                      <a:endParaRPr lang="fi-FI" b="1" dirty="0"/>
                    </a:p>
                  </a:txBody>
                  <a:tcPr/>
                </a:tc>
              </a:tr>
              <a:tr h="370840">
                <a:tc>
                  <a:txBody>
                    <a:bodyPr/>
                    <a:lstStyle/>
                    <a:p>
                      <a:r>
                        <a:rPr lang="fi-FI" b="1" dirty="0" smtClean="0"/>
                        <a:t>Yhteydenotto</a:t>
                      </a:r>
                      <a:r>
                        <a:rPr lang="fi-FI" b="1" baseline="0" dirty="0" smtClean="0"/>
                        <a:t> viranomaiseen</a:t>
                      </a:r>
                      <a:endParaRPr lang="fi-FI" b="1" dirty="0"/>
                    </a:p>
                  </a:txBody>
                  <a:tcPr/>
                </a:tc>
                <a:tc>
                  <a:txBody>
                    <a:bodyPr/>
                    <a:lstStyle/>
                    <a:p>
                      <a:r>
                        <a:rPr lang="fi-FI" b="1" dirty="0" smtClean="0"/>
                        <a:t>572</a:t>
                      </a:r>
                      <a:endParaRPr lang="fi-FI" b="1" dirty="0"/>
                    </a:p>
                  </a:txBody>
                  <a:tcPr/>
                </a:tc>
              </a:tr>
              <a:tr h="370840">
                <a:tc>
                  <a:txBody>
                    <a:bodyPr/>
                    <a:lstStyle/>
                    <a:p>
                      <a:r>
                        <a:rPr lang="fi-FI" b="1" dirty="0" smtClean="0"/>
                        <a:t>Työllisyyteen liittyvät asiat</a:t>
                      </a:r>
                      <a:endParaRPr lang="fi-FI" b="1" dirty="0"/>
                    </a:p>
                  </a:txBody>
                  <a:tcPr/>
                </a:tc>
                <a:tc>
                  <a:txBody>
                    <a:bodyPr/>
                    <a:lstStyle/>
                    <a:p>
                      <a:r>
                        <a:rPr lang="fi-FI" b="1" dirty="0" smtClean="0"/>
                        <a:t>529</a:t>
                      </a:r>
                      <a:endParaRPr lang="fi-FI" b="1" dirty="0"/>
                    </a:p>
                  </a:txBody>
                  <a:tcPr/>
                </a:tc>
              </a:tr>
              <a:tr h="370840">
                <a:tc>
                  <a:txBody>
                    <a:bodyPr/>
                    <a:lstStyle/>
                    <a:p>
                      <a:r>
                        <a:rPr lang="fi-FI" b="1" dirty="0" smtClean="0"/>
                        <a:t>Asuminen</a:t>
                      </a:r>
                      <a:endParaRPr lang="fi-FI" b="1" dirty="0"/>
                    </a:p>
                  </a:txBody>
                  <a:tcPr/>
                </a:tc>
                <a:tc>
                  <a:txBody>
                    <a:bodyPr/>
                    <a:lstStyle/>
                    <a:p>
                      <a:r>
                        <a:rPr lang="fi-FI" b="1" dirty="0" smtClean="0"/>
                        <a:t>490</a:t>
                      </a:r>
                      <a:endParaRPr lang="fi-FI" b="1" dirty="0"/>
                    </a:p>
                  </a:txBody>
                  <a:tcPr/>
                </a:tc>
              </a:tr>
              <a:tr h="370840">
                <a:tc>
                  <a:txBody>
                    <a:bodyPr/>
                    <a:lstStyle/>
                    <a:p>
                      <a:r>
                        <a:rPr lang="fi-FI" b="1" dirty="0" smtClean="0"/>
                        <a:t>Koulutukseen liittyvät asiat</a:t>
                      </a:r>
                      <a:endParaRPr lang="fi-FI" b="1" dirty="0"/>
                    </a:p>
                  </a:txBody>
                  <a:tcPr/>
                </a:tc>
                <a:tc>
                  <a:txBody>
                    <a:bodyPr/>
                    <a:lstStyle/>
                    <a:p>
                      <a:r>
                        <a:rPr lang="fi-FI" b="1" dirty="0" smtClean="0"/>
                        <a:t>414</a:t>
                      </a:r>
                      <a:endParaRPr lang="fi-FI" b="1" dirty="0"/>
                    </a:p>
                  </a:txBody>
                  <a:tcPr/>
                </a:tc>
              </a:tr>
              <a:tr h="370840">
                <a:tc>
                  <a:txBody>
                    <a:bodyPr/>
                    <a:lstStyle/>
                    <a:p>
                      <a:r>
                        <a:rPr lang="fi-FI" b="1" dirty="0" smtClean="0"/>
                        <a:t>Terveydenhuolto</a:t>
                      </a:r>
                      <a:endParaRPr lang="fi-FI" b="1" dirty="0"/>
                    </a:p>
                  </a:txBody>
                  <a:tcPr/>
                </a:tc>
                <a:tc>
                  <a:txBody>
                    <a:bodyPr/>
                    <a:lstStyle/>
                    <a:p>
                      <a:r>
                        <a:rPr lang="fi-FI" b="1" dirty="0" smtClean="0"/>
                        <a:t>305</a:t>
                      </a:r>
                      <a:endParaRPr lang="fi-FI" b="1" dirty="0"/>
                    </a:p>
                  </a:txBody>
                  <a:tcPr/>
                </a:tc>
              </a:tr>
              <a:tr h="370840">
                <a:tc>
                  <a:txBody>
                    <a:bodyPr/>
                    <a:lstStyle/>
                    <a:p>
                      <a:r>
                        <a:rPr lang="fi-FI" b="1" dirty="0" smtClean="0"/>
                        <a:t>Talous (verotus, velat jne.)</a:t>
                      </a:r>
                      <a:endParaRPr lang="fi-FI" b="1" dirty="0"/>
                    </a:p>
                  </a:txBody>
                  <a:tcPr/>
                </a:tc>
                <a:tc>
                  <a:txBody>
                    <a:bodyPr/>
                    <a:lstStyle/>
                    <a:p>
                      <a:r>
                        <a:rPr lang="fi-FI" b="1" dirty="0" smtClean="0"/>
                        <a:t>235</a:t>
                      </a:r>
                      <a:endParaRPr lang="fi-FI" b="1" dirty="0"/>
                    </a:p>
                  </a:txBody>
                  <a:tcPr/>
                </a:tc>
              </a:tr>
            </a:tbl>
          </a:graphicData>
        </a:graphic>
      </p:graphicFrame>
      <p:grpSp>
        <p:nvGrpSpPr>
          <p:cNvPr id="5" name="Ryhmä 4"/>
          <p:cNvGrpSpPr/>
          <p:nvPr/>
        </p:nvGrpSpPr>
        <p:grpSpPr>
          <a:xfrm>
            <a:off x="539552" y="6487492"/>
            <a:ext cx="3528392" cy="397892"/>
            <a:chOff x="0" y="6419274"/>
            <a:chExt cx="3779912" cy="539750"/>
          </a:xfrm>
        </p:grpSpPr>
        <p:pic>
          <p:nvPicPr>
            <p:cNvPr id="6" name="Picture 1" descr="-Erasmus+_vect_PO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19274"/>
              <a:ext cx="1762126" cy="50323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NA Logo_RGB_vek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2126" y="6489124"/>
              <a:ext cx="1392238" cy="43338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Logo_Ekkokaarina_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9362" y="6452611"/>
              <a:ext cx="590550" cy="506413"/>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Ylös kääntyvä nuoli 8"/>
          <p:cNvSpPr/>
          <p:nvPr/>
        </p:nvSpPr>
        <p:spPr>
          <a:xfrm rot="5400000">
            <a:off x="1367329" y="5942679"/>
            <a:ext cx="245742" cy="54697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Tekstiruutu 9"/>
          <p:cNvSpPr txBox="1"/>
          <p:nvPr/>
        </p:nvSpPr>
        <p:spPr>
          <a:xfrm>
            <a:off x="1779276" y="5930826"/>
            <a:ext cx="7848872" cy="646331"/>
          </a:xfrm>
          <a:prstGeom prst="rect">
            <a:avLst/>
          </a:prstGeom>
          <a:noFill/>
        </p:spPr>
        <p:txBody>
          <a:bodyPr wrap="square" rtlCol="0">
            <a:spAutoFit/>
          </a:bodyPr>
          <a:lstStyle/>
          <a:p>
            <a:r>
              <a:rPr lang="fi-FI" b="1" dirty="0" smtClean="0">
                <a:solidFill>
                  <a:srgbClr val="FF0000"/>
                </a:solidFill>
              </a:rPr>
              <a:t>Keskustelua: miten osallistujilla on kokemusta </a:t>
            </a:r>
            <a:r>
              <a:rPr lang="fi-FI" b="1" dirty="0" smtClean="0">
                <a:solidFill>
                  <a:srgbClr val="FF0000"/>
                </a:solidFill>
              </a:rPr>
              <a:t>maahanmuuttajiin liittyvistä </a:t>
            </a:r>
            <a:r>
              <a:rPr lang="fi-FI" b="1" dirty="0" err="1" smtClean="0">
                <a:solidFill>
                  <a:srgbClr val="FF0000"/>
                </a:solidFill>
              </a:rPr>
              <a:t>projektiessta</a:t>
            </a:r>
            <a:r>
              <a:rPr lang="fi-FI" b="1" dirty="0" smtClean="0">
                <a:solidFill>
                  <a:srgbClr val="FF0000"/>
                </a:solidFill>
              </a:rPr>
              <a:t> / hankkeista, joissa VTO:t ovat olleet mukana?</a:t>
            </a:r>
            <a:endParaRPr lang="fi-FI" b="1" dirty="0">
              <a:solidFill>
                <a:srgbClr val="FF0000"/>
              </a:solidFill>
            </a:endParaRPr>
          </a:p>
        </p:txBody>
      </p:sp>
    </p:spTree>
    <p:extLst>
      <p:ext uri="{BB962C8B-B14F-4D97-AF65-F5344CB8AC3E}">
        <p14:creationId xmlns:p14="http://schemas.microsoft.com/office/powerpoint/2010/main" val="1018031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1"/>
          <p:cNvSpPr>
            <a:spLocks noGrp="1"/>
          </p:cNvSpPr>
          <p:nvPr>
            <p:ph type="title"/>
          </p:nvPr>
        </p:nvSpPr>
        <p:spPr>
          <a:xfrm>
            <a:off x="457200" y="274638"/>
            <a:ext cx="8229600" cy="1143000"/>
          </a:xfrm>
        </p:spPr>
        <p:txBody>
          <a:bodyPr/>
          <a:lstStyle/>
          <a:p>
            <a:r>
              <a:rPr lang="fi-FI" b="1" dirty="0" smtClean="0">
                <a:effectLst>
                  <a:outerShdw blurRad="38100" dist="38100" dir="2700000" algn="tl">
                    <a:srgbClr val="000000">
                      <a:alpha val="43137"/>
                    </a:srgbClr>
                  </a:outerShdw>
                </a:effectLst>
              </a:rPr>
              <a:t>Yhteenveto / loppukeskustelu</a:t>
            </a:r>
            <a:endParaRPr lang="fi-FI" b="1" dirty="0">
              <a:effectLst>
                <a:outerShdw blurRad="38100" dist="38100" dir="2700000" algn="tl">
                  <a:srgbClr val="000000">
                    <a:alpha val="43137"/>
                  </a:srgbClr>
                </a:outerShdw>
              </a:effectLst>
            </a:endParaRPr>
          </a:p>
        </p:txBody>
      </p:sp>
      <p:sp>
        <p:nvSpPr>
          <p:cNvPr id="5" name="Sisällön paikkamerkki 2"/>
          <p:cNvSpPr>
            <a:spLocks noGrp="1"/>
          </p:cNvSpPr>
          <p:nvPr>
            <p:ph idx="1"/>
          </p:nvPr>
        </p:nvSpPr>
        <p:spPr>
          <a:xfrm>
            <a:off x="457200" y="1600200"/>
            <a:ext cx="8229600" cy="4525963"/>
          </a:xfrm>
        </p:spPr>
        <p:txBody>
          <a:bodyPr/>
          <a:lstStyle/>
          <a:p>
            <a:r>
              <a:rPr lang="fi-FI" b="1" dirty="0" smtClean="0"/>
              <a:t>Jäikö koko moduulin tavoitteet, sisältö rakenne selväksi?</a:t>
            </a:r>
          </a:p>
          <a:p>
            <a:r>
              <a:rPr lang="fi-FI" b="1" dirty="0" smtClean="0"/>
              <a:t>Mitä päivänä esitettyjä osa-alueita haluaisitte korostettavan jatkopäivinä?</a:t>
            </a:r>
          </a:p>
          <a:p>
            <a:r>
              <a:rPr lang="fi-FI" b="1" dirty="0" smtClean="0"/>
              <a:t>Mitä haluaisitte moduulissa tuotavan enemmän esiin (ryhmätyöt, keskustelut, harjoitteet)?</a:t>
            </a:r>
          </a:p>
          <a:p>
            <a:endParaRPr lang="fi-FI" b="1" dirty="0"/>
          </a:p>
        </p:txBody>
      </p:sp>
      <p:grpSp>
        <p:nvGrpSpPr>
          <p:cNvPr id="6" name="Ryhmä 5"/>
          <p:cNvGrpSpPr/>
          <p:nvPr/>
        </p:nvGrpSpPr>
        <p:grpSpPr>
          <a:xfrm>
            <a:off x="755576" y="6453336"/>
            <a:ext cx="3528392" cy="397892"/>
            <a:chOff x="0" y="6419274"/>
            <a:chExt cx="3779912" cy="539750"/>
          </a:xfrm>
        </p:grpSpPr>
        <p:pic>
          <p:nvPicPr>
            <p:cNvPr id="7" name="Picture 1" descr="-Erasmus+_vect_PO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19274"/>
              <a:ext cx="1762126" cy="50323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NA Logo_RGB_vek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2126" y="6489124"/>
              <a:ext cx="1392238" cy="43338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Logo_Ekkokaarina_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9362" y="6452611"/>
              <a:ext cx="590550" cy="5064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244178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1"/>
          <p:cNvSpPr>
            <a:spLocks noGrp="1"/>
          </p:cNvSpPr>
          <p:nvPr>
            <p:ph type="title"/>
          </p:nvPr>
        </p:nvSpPr>
        <p:spPr>
          <a:xfrm>
            <a:off x="457200" y="274638"/>
            <a:ext cx="8229600" cy="1143000"/>
          </a:xfrm>
        </p:spPr>
        <p:txBody>
          <a:bodyPr/>
          <a:lstStyle/>
          <a:p>
            <a:r>
              <a:rPr lang="fi-FI" b="1" dirty="0" smtClean="0">
                <a:effectLst>
                  <a:outerShdw blurRad="38100" dist="38100" dir="2700000" algn="tl">
                    <a:srgbClr val="000000">
                      <a:alpha val="43137"/>
                    </a:srgbClr>
                  </a:outerShdw>
                </a:effectLst>
              </a:rPr>
              <a:t>Johdanto päivään</a:t>
            </a:r>
            <a:endParaRPr lang="fi-FI" b="1" dirty="0">
              <a:effectLst>
                <a:outerShdw blurRad="38100" dist="38100" dir="2700000" algn="tl">
                  <a:srgbClr val="000000">
                    <a:alpha val="43137"/>
                  </a:srgbClr>
                </a:outerShdw>
              </a:effectLst>
            </a:endParaRPr>
          </a:p>
        </p:txBody>
      </p:sp>
      <p:sp>
        <p:nvSpPr>
          <p:cNvPr id="5" name="Sisällön paikkamerkki 2"/>
          <p:cNvSpPr>
            <a:spLocks noGrp="1"/>
          </p:cNvSpPr>
          <p:nvPr>
            <p:ph idx="1"/>
          </p:nvPr>
        </p:nvSpPr>
        <p:spPr>
          <a:xfrm>
            <a:off x="457200" y="1412776"/>
            <a:ext cx="8229600" cy="4525963"/>
          </a:xfrm>
        </p:spPr>
        <p:txBody>
          <a:bodyPr/>
          <a:lstStyle/>
          <a:p>
            <a:pPr lvl="0"/>
            <a:r>
              <a:rPr lang="fi-FI" b="1" dirty="0"/>
              <a:t>Avaus / tervetuloa</a:t>
            </a:r>
            <a:endParaRPr lang="fi-FI" b="1" dirty="0" smtClean="0">
              <a:effectLst/>
            </a:endParaRPr>
          </a:p>
          <a:p>
            <a:pPr lvl="0"/>
            <a:r>
              <a:rPr lang="fi-FI" b="1" dirty="0"/>
              <a:t>Kertaus edellisestä</a:t>
            </a:r>
            <a:endParaRPr lang="fi-FI" b="1" dirty="0" smtClean="0">
              <a:effectLst/>
            </a:endParaRPr>
          </a:p>
          <a:p>
            <a:pPr lvl="0"/>
            <a:r>
              <a:rPr lang="fi-FI" b="1" dirty="0"/>
              <a:t>Turun alueella VTO:ssa työskentelevien maahanmuuttajien lukumäärä</a:t>
            </a:r>
            <a:endParaRPr lang="fi-FI" b="1" dirty="0" smtClean="0">
              <a:effectLst/>
            </a:endParaRPr>
          </a:p>
          <a:p>
            <a:pPr lvl="0"/>
            <a:r>
              <a:rPr lang="fi-FI" b="1" dirty="0"/>
              <a:t>Perustyötehtävät</a:t>
            </a:r>
            <a:endParaRPr lang="fi-FI" b="1" dirty="0" smtClean="0">
              <a:effectLst/>
            </a:endParaRPr>
          </a:p>
          <a:p>
            <a:pPr lvl="0"/>
            <a:r>
              <a:rPr lang="fi-FI" b="1" dirty="0"/>
              <a:t>Jatkopolut VTO:sta</a:t>
            </a:r>
            <a:endParaRPr lang="fi-FI" b="1" dirty="0" smtClean="0">
              <a:effectLst/>
            </a:endParaRPr>
          </a:p>
          <a:p>
            <a:r>
              <a:rPr lang="fi-FI" b="1" dirty="0"/>
              <a:t>Päivän yhteenveto</a:t>
            </a:r>
          </a:p>
        </p:txBody>
      </p:sp>
      <p:grpSp>
        <p:nvGrpSpPr>
          <p:cNvPr id="6" name="Ryhmä 5"/>
          <p:cNvGrpSpPr/>
          <p:nvPr/>
        </p:nvGrpSpPr>
        <p:grpSpPr>
          <a:xfrm>
            <a:off x="539552" y="6487492"/>
            <a:ext cx="3528392" cy="397892"/>
            <a:chOff x="0" y="6419274"/>
            <a:chExt cx="3779912" cy="539750"/>
          </a:xfrm>
        </p:grpSpPr>
        <p:pic>
          <p:nvPicPr>
            <p:cNvPr id="7" name="Picture 1" descr="-Erasmus+_vect_PO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19274"/>
              <a:ext cx="1762126" cy="50323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NA Logo_RGB_vek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2126" y="6489124"/>
              <a:ext cx="1392238" cy="43338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Logo_Ekkokaarina_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9362" y="6452611"/>
              <a:ext cx="590550" cy="5064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38820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51520" y="44624"/>
            <a:ext cx="8640960" cy="1143000"/>
          </a:xfrm>
        </p:spPr>
        <p:txBody>
          <a:bodyPr>
            <a:normAutofit fontScale="90000"/>
          </a:bodyPr>
          <a:lstStyle/>
          <a:p>
            <a:pPr lvl="0"/>
            <a:r>
              <a:rPr lang="fi-FI" b="1" dirty="0" smtClean="0"/>
              <a:t>Turun alueella VTO:ssa työskentelevien maahanmuuttajien lukumäärä</a:t>
            </a:r>
            <a:endParaRPr lang="fi-FI" b="1" dirty="0" smtClean="0">
              <a:effectLst/>
            </a:endParaRPr>
          </a:p>
        </p:txBody>
      </p:sp>
      <p:sp>
        <p:nvSpPr>
          <p:cNvPr id="3" name="Sisällön paikkamerkki 2"/>
          <p:cNvSpPr>
            <a:spLocks noGrp="1"/>
          </p:cNvSpPr>
          <p:nvPr>
            <p:ph idx="1"/>
          </p:nvPr>
        </p:nvSpPr>
        <p:spPr>
          <a:xfrm>
            <a:off x="35496" y="1340767"/>
            <a:ext cx="9001000" cy="4968553"/>
          </a:xfrm>
        </p:spPr>
        <p:txBody>
          <a:bodyPr>
            <a:normAutofit fontScale="55000" lnSpcReduction="20000"/>
          </a:bodyPr>
          <a:lstStyle/>
          <a:p>
            <a:r>
              <a:rPr lang="fi-FI" b="1" dirty="0" smtClean="0"/>
              <a:t>Turku ja sen lähikunnat muodostivat pitkään harvinaisen keskittymän koko Suomessa: missään muualla ei ollut 4 suurta ja muutamia pienempiä VTO – toimijoita.</a:t>
            </a:r>
          </a:p>
          <a:p>
            <a:r>
              <a:rPr lang="fi-FI" b="1" dirty="0" smtClean="0"/>
              <a:t>Nämä olivat / ovat: TST ry (Turku), Lounais-Suomen Työllistäjät ry (Raisio), Kaarinan Työttömät ry (Kaarina) ja Turun Ekotori (Turku); pienempinä toimijoina mm. Liedon Kisällikellari (Lieto), Varissuon Työ ja Toiminta ry (Turku, Varissuo). Tarkkaa lkm:ää niiden vuositasolla olevien tukityöllistettävien määristä ei ole saatavilla, mutta 4 suurimman osalla vuositasolla olevat lkm:t vaihtelevat noin 100-300 henkilön välillä. Todellinen lkm on vielä suurempi, koska tukityöllistämisjaksot ovat useimmiten vain max 6 kk, jolloin poistuvan henkilön tilalle parhaassa tapauksessa tulee heti toinen. Näin ollen todelliset tukityöllistettyjen lkm:t vaihtelevat vuositasolla yli tuhannen henkilön volyymeissä.</a:t>
            </a:r>
          </a:p>
          <a:p>
            <a:r>
              <a:rPr lang="fi-FI" b="1" dirty="0" smtClean="0"/>
              <a:t>Organisaatioiden vastaajien mukaan maahanmuuttajien keskimääräinen lkm vuositasolla vaihtelee organisaatioittain 10-20 % välillä. Voidaan siis karkeasti arvioida maahanmuuttajien aktivointilukumäärien olevan Turun seudulla noin 200; todellisuudessa lukumäärä on hieman isompi, koska on paljon lähellä VTO – käsitteen määritelmää olevia organisaatioita (yhdistyksiä, säätiöitä), joissa on jonkin verran tukityöllistämispaikkoja ja jotka vielä ovat erikoistuneet maahanmuuttajien valmennuksiin, ohjaamiseen, jatkopolkujen luomiseen, jolloin niiden maahanmuuttajien suhteellinen osuus koko kohdehenkilömäärästä voi olla yli 50 %.</a:t>
            </a:r>
          </a:p>
          <a:p>
            <a:r>
              <a:rPr lang="fi-FI" b="1" dirty="0" smtClean="0"/>
              <a:t>Kaarinan Työttömät ry:n toiminta loppui konkurssiin keväällä 2018, joten ko. vuoden vaikuttavuusluvut tulevat olemaan pienemmät kuin edellä on mainittu.</a:t>
            </a:r>
            <a:endParaRPr lang="fi-FI" b="1" dirty="0"/>
          </a:p>
        </p:txBody>
      </p:sp>
      <p:grpSp>
        <p:nvGrpSpPr>
          <p:cNvPr id="4" name="Ryhmä 3"/>
          <p:cNvGrpSpPr/>
          <p:nvPr/>
        </p:nvGrpSpPr>
        <p:grpSpPr>
          <a:xfrm>
            <a:off x="539552" y="6487492"/>
            <a:ext cx="3528392" cy="397892"/>
            <a:chOff x="0" y="6419274"/>
            <a:chExt cx="3779912" cy="539750"/>
          </a:xfrm>
        </p:grpSpPr>
        <p:pic>
          <p:nvPicPr>
            <p:cNvPr id="5" name="Picture 1" descr="-Erasmus+_vect_PO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19274"/>
              <a:ext cx="1762126" cy="50323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NA Logo_RGB_vek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2126" y="6489124"/>
              <a:ext cx="1392238" cy="4333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Logo_Ekkokaarina_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9362" y="6452611"/>
              <a:ext cx="590550" cy="5064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807545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44624"/>
            <a:ext cx="8229600" cy="1143000"/>
          </a:xfrm>
        </p:spPr>
        <p:txBody>
          <a:bodyPr/>
          <a:lstStyle/>
          <a:p>
            <a:r>
              <a:rPr lang="fi-FI" b="1" dirty="0" smtClean="0">
                <a:effectLst>
                  <a:outerShdw blurRad="38100" dist="38100" dir="2700000" algn="tl">
                    <a:srgbClr val="000000">
                      <a:alpha val="43137"/>
                    </a:srgbClr>
                  </a:outerShdw>
                </a:effectLst>
              </a:rPr>
              <a:t>VTO:den työtehtävien tarkastelua</a:t>
            </a:r>
            <a:endParaRPr lang="fi-FI" b="1" dirty="0">
              <a:effectLst>
                <a:outerShdw blurRad="38100" dist="38100" dir="2700000" algn="tl">
                  <a:srgbClr val="000000">
                    <a:alpha val="43137"/>
                  </a:srgbClr>
                </a:outerShdw>
              </a:effectLst>
            </a:endParaRPr>
          </a:p>
        </p:txBody>
      </p:sp>
      <p:sp>
        <p:nvSpPr>
          <p:cNvPr id="3" name="Sisällön paikkamerkki 2"/>
          <p:cNvSpPr>
            <a:spLocks noGrp="1"/>
          </p:cNvSpPr>
          <p:nvPr>
            <p:ph idx="1"/>
          </p:nvPr>
        </p:nvSpPr>
        <p:spPr>
          <a:xfrm>
            <a:off x="323528" y="908720"/>
            <a:ext cx="8640960" cy="5328592"/>
          </a:xfrm>
        </p:spPr>
        <p:txBody>
          <a:bodyPr>
            <a:normAutofit fontScale="77500" lnSpcReduction="20000"/>
          </a:bodyPr>
          <a:lstStyle/>
          <a:p>
            <a:r>
              <a:rPr lang="fi-FI" b="1" dirty="0" smtClean="0">
                <a:effectLst>
                  <a:outerShdw blurRad="38100" dist="38100" dir="2700000" algn="tl">
                    <a:srgbClr val="000000">
                      <a:alpha val="43137"/>
                    </a:srgbClr>
                  </a:outerShdw>
                </a:effectLst>
              </a:rPr>
              <a:t>Työtehtävät ovat kohderyhmän erityispiirteiden (pitkäaikainen poissaolo työmarkkinoilta, terveydelliset ja mielenterveydelliset ongelmat, osaamattomuus esim. ICT – tehtävissä ja ohjelmistoissa) vuoksi melko yksinkertaisia ja ei-vaativia.</a:t>
            </a:r>
          </a:p>
          <a:p>
            <a:r>
              <a:rPr lang="fi-FI" b="1" dirty="0" smtClean="0">
                <a:effectLst>
                  <a:outerShdw blurRad="38100" dist="38100" dir="2700000" algn="tl">
                    <a:srgbClr val="000000">
                      <a:alpha val="43137"/>
                    </a:srgbClr>
                  </a:outerShdw>
                </a:effectLst>
              </a:rPr>
              <a:t>Vuonna 2013 tehdyssä laajassa VTO – kartoituksessa suurimmassa osassa VTO:ssa eri puolella Suomea tärkeimmät työtoimintayksiköt olivat: kierrätysmyymälä, kierrätysosasto, SER – yksiköt, atk-pajat, polkupyörä- ja pienmetallipajat, puusepänverstaat, ompelimot, kuljetusosastot, taloushallinto, joissakin ”uusiotuote- ja tuotekehitysosasto”.</a:t>
            </a:r>
          </a:p>
          <a:p>
            <a:r>
              <a:rPr lang="fi-FI" b="1" dirty="0" smtClean="0">
                <a:effectLst>
                  <a:outerShdw blurRad="38100" dist="38100" dir="2700000" algn="tl">
                    <a:srgbClr val="000000">
                      <a:alpha val="43137"/>
                    </a:srgbClr>
                  </a:outerShdw>
                </a:effectLst>
              </a:rPr>
              <a:t>Kolme ensimmäistä em. mainittua yksikköä (myymälä, kierrätys, SER) olivat melkein kaikissa VTO:ssa kolme suurinta yksikköä</a:t>
            </a:r>
          </a:p>
          <a:p>
            <a:r>
              <a:rPr lang="fi-FI" b="1" dirty="0" smtClean="0">
                <a:effectLst>
                  <a:outerShdw blurRad="38100" dist="38100" dir="2700000" algn="tl">
                    <a:srgbClr val="000000">
                      <a:alpha val="43137"/>
                    </a:srgbClr>
                  </a:outerShdw>
                </a:effectLst>
              </a:rPr>
              <a:t>Nämä työyksiköt luonnollisesti määrittävät työtehtäviä VTO:ssa.</a:t>
            </a:r>
            <a:endParaRPr lang="fi-FI" b="1" dirty="0">
              <a:effectLst>
                <a:outerShdw blurRad="38100" dist="38100" dir="2700000" algn="tl">
                  <a:srgbClr val="000000">
                    <a:alpha val="43137"/>
                  </a:srgbClr>
                </a:outerShdw>
              </a:effectLst>
            </a:endParaRPr>
          </a:p>
        </p:txBody>
      </p:sp>
      <p:grpSp>
        <p:nvGrpSpPr>
          <p:cNvPr id="4" name="Ryhmä 3"/>
          <p:cNvGrpSpPr/>
          <p:nvPr/>
        </p:nvGrpSpPr>
        <p:grpSpPr>
          <a:xfrm>
            <a:off x="539552" y="6487492"/>
            <a:ext cx="3528392" cy="397892"/>
            <a:chOff x="0" y="6419274"/>
            <a:chExt cx="3779912" cy="539750"/>
          </a:xfrm>
        </p:grpSpPr>
        <p:pic>
          <p:nvPicPr>
            <p:cNvPr id="5" name="Picture 1" descr="-Erasmus+_vect_PO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19274"/>
              <a:ext cx="1762126" cy="50323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NA Logo_RGB_vek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2126" y="6489124"/>
              <a:ext cx="1392238" cy="4333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Logo_Ekkokaarina_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9362" y="6452611"/>
              <a:ext cx="590550" cy="5064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992840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90872" y="-171400"/>
            <a:ext cx="8229600" cy="1143000"/>
          </a:xfrm>
        </p:spPr>
        <p:txBody>
          <a:bodyPr/>
          <a:lstStyle/>
          <a:p>
            <a:r>
              <a:rPr lang="fi-FI" b="1" dirty="0" smtClean="0">
                <a:effectLst>
                  <a:outerShdw blurRad="38100" dist="38100" dir="2700000" algn="tl">
                    <a:srgbClr val="000000">
                      <a:alpha val="43137"/>
                    </a:srgbClr>
                  </a:outerShdw>
                </a:effectLst>
              </a:rPr>
              <a:t>VTO:den työtehtävien tarkastelua</a:t>
            </a:r>
            <a:endParaRPr lang="fi-FI" dirty="0"/>
          </a:p>
        </p:txBody>
      </p:sp>
      <p:sp>
        <p:nvSpPr>
          <p:cNvPr id="3" name="Sisällön paikkamerkki 2"/>
          <p:cNvSpPr>
            <a:spLocks noGrp="1"/>
          </p:cNvSpPr>
          <p:nvPr>
            <p:ph idx="1"/>
          </p:nvPr>
        </p:nvSpPr>
        <p:spPr>
          <a:xfrm>
            <a:off x="0" y="1039096"/>
            <a:ext cx="9036496" cy="5846288"/>
          </a:xfrm>
        </p:spPr>
        <p:txBody>
          <a:bodyPr>
            <a:normAutofit fontScale="55000" lnSpcReduction="20000"/>
          </a:bodyPr>
          <a:lstStyle/>
          <a:p>
            <a:r>
              <a:rPr lang="fi-FI" b="1" u="sng" dirty="0" smtClean="0"/>
              <a:t>Tunnistettuja työtehtäviä ovat</a:t>
            </a:r>
            <a:r>
              <a:rPr lang="fi-FI" b="1" dirty="0" smtClean="0"/>
              <a:t>:</a:t>
            </a:r>
          </a:p>
          <a:p>
            <a:pPr lvl="1">
              <a:buFont typeface="Courier New" panose="02070309020205020404" pitchFamily="49" charset="0"/>
              <a:buChar char="o"/>
            </a:pPr>
            <a:r>
              <a:rPr lang="fi-FI" b="1" dirty="0" smtClean="0"/>
              <a:t>kierrätysmateriaalien, komponenttien ja tavaroiden vastaanotto, lajittelu, purku, varastoinnit</a:t>
            </a:r>
          </a:p>
          <a:p>
            <a:pPr lvl="1">
              <a:buFont typeface="Courier New" panose="02070309020205020404" pitchFamily="49" charset="0"/>
              <a:buChar char="o"/>
            </a:pPr>
            <a:r>
              <a:rPr lang="fi-FI" b="1" dirty="0" smtClean="0"/>
              <a:t>asiakaspalvelu- ja neuvonta, kassa- ja taloushallinnon tehtävät, siistijän, myymälä </a:t>
            </a:r>
            <a:r>
              <a:rPr lang="fi-FI" b="1" dirty="0" err="1" smtClean="0"/>
              <a:t>lay</a:t>
            </a:r>
            <a:r>
              <a:rPr lang="fi-FI" b="1" dirty="0" smtClean="0"/>
              <a:t> out, viestintä, polkupyörien korjaus ja entisöinti, puusepän tehtävät + entisöinti ja osin artesaanin työtehtävät, kierrätyskasvatus ja -neuvonta</a:t>
            </a:r>
          </a:p>
          <a:p>
            <a:pPr lvl="1">
              <a:buFont typeface="Courier New" panose="02070309020205020404" pitchFamily="49" charset="0"/>
              <a:buChar char="o"/>
            </a:pPr>
            <a:r>
              <a:rPr lang="fi-FI" b="1" dirty="0" smtClean="0"/>
              <a:t>atk – ohjelmistojen asennukset ja päivitykset, elektroniikkalaitteiden kuntotarkistukset ja korjaukset</a:t>
            </a:r>
          </a:p>
          <a:p>
            <a:pPr lvl="1">
              <a:buFont typeface="Courier New" panose="02070309020205020404" pitchFamily="49" charset="0"/>
              <a:buChar char="o"/>
            </a:pPr>
            <a:r>
              <a:rPr lang="fi-FI" b="1" dirty="0" smtClean="0"/>
              <a:t>markkinointimateriaalien valmistus, sisäiset lehdet ja tiedotteet</a:t>
            </a:r>
          </a:p>
          <a:p>
            <a:pPr lvl="1">
              <a:buFont typeface="Courier New" panose="02070309020205020404" pitchFamily="49" charset="0"/>
              <a:buChar char="o"/>
            </a:pPr>
            <a:r>
              <a:rPr lang="fi-FI" b="1" dirty="0" smtClean="0"/>
              <a:t>ompelimotyöt: tekstiilien käsittely, ompelut, kudonnat</a:t>
            </a:r>
          </a:p>
          <a:p>
            <a:pPr lvl="1">
              <a:buFont typeface="Courier New" panose="02070309020205020404" pitchFamily="49" charset="0"/>
              <a:buChar char="o"/>
            </a:pPr>
            <a:r>
              <a:rPr lang="fi-FI" b="1" dirty="0" smtClean="0"/>
              <a:t>mikäli organisaatiossa on uusiotuotevalmistusta, tehdään kierrätysmateriaaleista täysin uusia, usein design – tuotteita.</a:t>
            </a:r>
          </a:p>
          <a:p>
            <a:r>
              <a:rPr lang="fi-FI" b="1" dirty="0" smtClean="0"/>
              <a:t>Lisäksi, mikäli organisaatio hallinnoi (usein ulkoa rahoitettua, erityisprojektia), voivat työtehtäviä olla: liikunta-, kulttuuri- ja kerhotoiminnan oheistyöt, käännös- ja tulkkaustyöt, ulkoistetut tilaustyöt jne.</a:t>
            </a:r>
          </a:p>
          <a:p>
            <a:r>
              <a:rPr lang="fi-FI" b="1" dirty="0" smtClean="0"/>
              <a:t>Kaikki em. työt ovat myös maahanmuuttajataustaisten tukityöllistettyjen käytettävissä ja he tekevät niitä sen mukaan, mikä on a) heidän taustatyökokemuksensa / koulutuksensa; b) mitkä ovat hänen jatkokehityspolkunsa (työllistyminen, opiskelu); c) onko hänellä mahdollisia fyysisiä rajoitteita jne.</a:t>
            </a:r>
          </a:p>
          <a:p>
            <a:r>
              <a:rPr lang="fi-FI" b="1" dirty="0" smtClean="0"/>
              <a:t>Kaiken kaikkiaan työtehtävät ovat usein kädentaitoja (pl. myynti- ja asiakaspalvelutyöt, hallinnointityöt) ja edellyttävät jonkin verran aiempaa kokemusta. Toisaalta työtehtävät eivät sinänsä mahdollista sinällään suoraa siirtymistä useimpiin tämän päivän avoimen sektorin työtehtäviin, jossa esim. tietotekniikka ja eri ohjelmistosovellukset, digitalisaatio, automatisaatio jne. ovat poistaneet nämä perinteiset käsityötehtävät .</a:t>
            </a:r>
            <a:endParaRPr lang="fi-FI" b="1" dirty="0"/>
          </a:p>
        </p:txBody>
      </p:sp>
      <p:grpSp>
        <p:nvGrpSpPr>
          <p:cNvPr id="4" name="Ryhmä 3"/>
          <p:cNvGrpSpPr/>
          <p:nvPr/>
        </p:nvGrpSpPr>
        <p:grpSpPr>
          <a:xfrm>
            <a:off x="539552" y="6487492"/>
            <a:ext cx="3528392" cy="397892"/>
            <a:chOff x="0" y="6419274"/>
            <a:chExt cx="3779912" cy="539750"/>
          </a:xfrm>
        </p:grpSpPr>
        <p:pic>
          <p:nvPicPr>
            <p:cNvPr id="5" name="Picture 1" descr="-Erasmus+_vect_PO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19274"/>
              <a:ext cx="1762126" cy="50323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NA Logo_RGB_vek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2126" y="6489124"/>
              <a:ext cx="1392238" cy="4333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Logo_Ekkokaarina_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9362" y="6452611"/>
              <a:ext cx="590550" cy="506413"/>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Ylös kääntyvä nuoli 7"/>
          <p:cNvSpPr/>
          <p:nvPr/>
        </p:nvSpPr>
        <p:spPr>
          <a:xfrm rot="5400000">
            <a:off x="690169" y="5896017"/>
            <a:ext cx="245742" cy="54697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Tekstiruutu 8"/>
          <p:cNvSpPr txBox="1"/>
          <p:nvPr/>
        </p:nvSpPr>
        <p:spPr>
          <a:xfrm>
            <a:off x="1115616" y="5975070"/>
            <a:ext cx="7848872" cy="646331"/>
          </a:xfrm>
          <a:prstGeom prst="rect">
            <a:avLst/>
          </a:prstGeom>
          <a:noFill/>
        </p:spPr>
        <p:txBody>
          <a:bodyPr wrap="square" rtlCol="0">
            <a:spAutoFit/>
          </a:bodyPr>
          <a:lstStyle/>
          <a:p>
            <a:r>
              <a:rPr lang="fi-FI" b="1" dirty="0" smtClean="0">
                <a:solidFill>
                  <a:srgbClr val="FF0000"/>
                </a:solidFill>
              </a:rPr>
              <a:t>Keskustelua: miten osallistujilla on kokemusta maahanmuuttajien työtehtävistä VTO:ssa ja ovatko ne tukeneet heidän taustojaan, siirtymisiään jne.?</a:t>
            </a:r>
            <a:endParaRPr lang="fi-FI" b="1" dirty="0">
              <a:solidFill>
                <a:srgbClr val="FF0000"/>
              </a:solidFill>
            </a:endParaRPr>
          </a:p>
        </p:txBody>
      </p:sp>
    </p:spTree>
    <p:extLst>
      <p:ext uri="{BB962C8B-B14F-4D97-AF65-F5344CB8AC3E}">
        <p14:creationId xmlns:p14="http://schemas.microsoft.com/office/powerpoint/2010/main" val="3667537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Alanuoli 36"/>
          <p:cNvSpPr/>
          <p:nvPr/>
        </p:nvSpPr>
        <p:spPr>
          <a:xfrm>
            <a:off x="6513881" y="2210380"/>
            <a:ext cx="362375" cy="5705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title"/>
          </p:nvPr>
        </p:nvSpPr>
        <p:spPr>
          <a:xfrm>
            <a:off x="0" y="-99392"/>
            <a:ext cx="9144000" cy="971600"/>
          </a:xfrm>
        </p:spPr>
        <p:txBody>
          <a:bodyPr>
            <a:normAutofit fontScale="90000"/>
          </a:bodyPr>
          <a:lstStyle/>
          <a:p>
            <a:pPr lvl="0"/>
            <a:r>
              <a:rPr lang="fi-FI" b="1" dirty="0" smtClean="0"/>
              <a:t>Jatkopolut VTO:sta – ennen sisääntuloa</a:t>
            </a:r>
            <a:endParaRPr lang="fi-FI" dirty="0"/>
          </a:p>
        </p:txBody>
      </p:sp>
      <p:sp>
        <p:nvSpPr>
          <p:cNvPr id="3" name="Sisällön paikkamerkki 2"/>
          <p:cNvSpPr>
            <a:spLocks noGrp="1"/>
          </p:cNvSpPr>
          <p:nvPr>
            <p:ph idx="1"/>
          </p:nvPr>
        </p:nvSpPr>
        <p:spPr>
          <a:xfrm>
            <a:off x="-36512" y="908720"/>
            <a:ext cx="2592288" cy="4277072"/>
          </a:xfrm>
        </p:spPr>
        <p:txBody>
          <a:bodyPr>
            <a:noAutofit/>
          </a:bodyPr>
          <a:lstStyle/>
          <a:p>
            <a:r>
              <a:rPr lang="fi-FI" sz="1800" b="1" dirty="0" smtClean="0"/>
              <a:t>Maahanmuuttajien siirtymät (henkilökohtaisten, yksilöllisten tekijöiden lisäksi) vastaanotto-keskuksista, kotouttamis-koulutukseen ja sieltä vähitellen kohti aktivoivia tukityöllistämis-jaksoja VTO:hin, määrittävät usein myös potentiaaliset jatkopolut hänelle.</a:t>
            </a:r>
          </a:p>
          <a:p>
            <a:r>
              <a:rPr lang="fi-FI" sz="1800" b="1" dirty="0" smtClean="0"/>
              <a:t>Kokonaissiirtymä-polkua on kuvattu viereisessä kuviossa.</a:t>
            </a:r>
            <a:endParaRPr lang="fi-FI" sz="1800" b="1" dirty="0"/>
          </a:p>
        </p:txBody>
      </p:sp>
      <p:sp>
        <p:nvSpPr>
          <p:cNvPr id="30" name="Tekstiruutu 29"/>
          <p:cNvSpPr txBox="1"/>
          <p:nvPr/>
        </p:nvSpPr>
        <p:spPr>
          <a:xfrm>
            <a:off x="2771800" y="871552"/>
            <a:ext cx="1584175" cy="1477328"/>
          </a:xfrm>
          <a:prstGeom prst="rect">
            <a:avLst/>
          </a:prstGeom>
          <a:noFill/>
        </p:spPr>
        <p:txBody>
          <a:bodyPr wrap="square" rtlCol="0">
            <a:spAutoFit/>
          </a:bodyPr>
          <a:lstStyle/>
          <a:p>
            <a:r>
              <a:rPr lang="fi-FI" b="1" dirty="0" smtClean="0"/>
              <a:t>Suomeen</a:t>
            </a:r>
          </a:p>
          <a:p>
            <a:r>
              <a:rPr lang="fi-FI" b="1" dirty="0" smtClean="0"/>
              <a:t>saapuminen</a:t>
            </a:r>
          </a:p>
          <a:p>
            <a:r>
              <a:rPr lang="fi-FI" b="1" dirty="0" smtClean="0"/>
              <a:t>(turvapaikan-hakija, pakolainen)</a:t>
            </a:r>
            <a:endParaRPr lang="fi-FI" b="1" dirty="0"/>
          </a:p>
        </p:txBody>
      </p:sp>
      <p:sp>
        <p:nvSpPr>
          <p:cNvPr id="31" name="Nuoli oikealle 30"/>
          <p:cNvSpPr/>
          <p:nvPr/>
        </p:nvSpPr>
        <p:spPr>
          <a:xfrm>
            <a:off x="4283968" y="1484784"/>
            <a:ext cx="432049" cy="2694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2" name="Tekstiruutu 31"/>
          <p:cNvSpPr txBox="1"/>
          <p:nvPr/>
        </p:nvSpPr>
        <p:spPr>
          <a:xfrm>
            <a:off x="4716017" y="1010051"/>
            <a:ext cx="4139952" cy="1200329"/>
          </a:xfrm>
          <a:prstGeom prst="rect">
            <a:avLst/>
          </a:prstGeom>
          <a:solidFill>
            <a:schemeClr val="bg1">
              <a:lumMod val="95000"/>
            </a:schemeClr>
          </a:solidFill>
          <a:ln w="28575">
            <a:solidFill>
              <a:schemeClr val="tx1"/>
            </a:solidFill>
          </a:ln>
        </p:spPr>
        <p:txBody>
          <a:bodyPr wrap="square" rtlCol="0">
            <a:spAutoFit/>
          </a:bodyPr>
          <a:lstStyle/>
          <a:p>
            <a:r>
              <a:rPr lang="fi-FI" b="1" u="sng" dirty="0" smtClean="0">
                <a:effectLst>
                  <a:outerShdw blurRad="38100" dist="38100" dir="2700000" algn="tl">
                    <a:srgbClr val="000000">
                      <a:alpha val="43137"/>
                    </a:srgbClr>
                  </a:outerShdw>
                </a:effectLst>
              </a:rPr>
              <a:t>Vastaanottokeskus:</a:t>
            </a:r>
          </a:p>
          <a:p>
            <a:pPr marL="285750" indent="-285750">
              <a:buFont typeface="Arial" panose="020B0604020202020204" pitchFamily="34" charset="0"/>
              <a:buChar char="•"/>
            </a:pPr>
            <a:r>
              <a:rPr lang="fi-FI" b="1" dirty="0" smtClean="0"/>
              <a:t>Ensi vaiheen Suomikoulutus</a:t>
            </a:r>
          </a:p>
          <a:p>
            <a:pPr marL="285750" indent="-285750">
              <a:buFont typeface="Arial" panose="020B0604020202020204" pitchFamily="34" charset="0"/>
              <a:buChar char="•"/>
            </a:pPr>
            <a:r>
              <a:rPr lang="fi-FI" b="1" dirty="0" smtClean="0"/>
              <a:t>Ensi kosketukset suomalaisiin ja Suomen yhteiskuntaan</a:t>
            </a:r>
            <a:endParaRPr lang="fi-FI" b="1" dirty="0"/>
          </a:p>
        </p:txBody>
      </p:sp>
      <p:sp>
        <p:nvSpPr>
          <p:cNvPr id="33" name="Tekstiruutu 32"/>
          <p:cNvSpPr txBox="1"/>
          <p:nvPr/>
        </p:nvSpPr>
        <p:spPr>
          <a:xfrm>
            <a:off x="5080726" y="2276872"/>
            <a:ext cx="3451714" cy="369332"/>
          </a:xfrm>
          <a:prstGeom prst="rect">
            <a:avLst/>
          </a:prstGeom>
          <a:noFill/>
        </p:spPr>
        <p:txBody>
          <a:bodyPr wrap="none" rtlCol="0">
            <a:spAutoFit/>
          </a:bodyPr>
          <a:lstStyle/>
          <a:p>
            <a:r>
              <a:rPr lang="fi-FI" b="1" i="1" dirty="0" smtClean="0">
                <a:solidFill>
                  <a:srgbClr val="FF0000"/>
                </a:solidFill>
              </a:rPr>
              <a:t>Turvapaikan myöntö, oleskelulupa</a:t>
            </a:r>
            <a:endParaRPr lang="fi-FI" b="1" i="1" dirty="0">
              <a:solidFill>
                <a:srgbClr val="FF0000"/>
              </a:solidFill>
            </a:endParaRPr>
          </a:p>
        </p:txBody>
      </p:sp>
      <p:sp>
        <p:nvSpPr>
          <p:cNvPr id="35" name="Tekstiruutu 34"/>
          <p:cNvSpPr txBox="1"/>
          <p:nvPr/>
        </p:nvSpPr>
        <p:spPr>
          <a:xfrm>
            <a:off x="4716018" y="2780928"/>
            <a:ext cx="4139952" cy="2308324"/>
          </a:xfrm>
          <a:prstGeom prst="rect">
            <a:avLst/>
          </a:prstGeom>
          <a:solidFill>
            <a:schemeClr val="tx2">
              <a:lumMod val="20000"/>
              <a:lumOff val="80000"/>
            </a:schemeClr>
          </a:solidFill>
          <a:ln w="28575">
            <a:solidFill>
              <a:schemeClr val="tx1"/>
            </a:solidFill>
          </a:ln>
        </p:spPr>
        <p:txBody>
          <a:bodyPr wrap="square" rtlCol="0">
            <a:spAutoFit/>
          </a:bodyPr>
          <a:lstStyle/>
          <a:p>
            <a:r>
              <a:rPr lang="fi-FI" b="1" u="sng" dirty="0" smtClean="0">
                <a:effectLst>
                  <a:outerShdw blurRad="38100" dist="38100" dir="2700000" algn="tl">
                    <a:srgbClr val="000000">
                      <a:alpha val="43137"/>
                    </a:srgbClr>
                  </a:outerShdw>
                </a:effectLst>
              </a:rPr>
              <a:t>Sijainti-/1. kotikunta:</a:t>
            </a:r>
          </a:p>
          <a:p>
            <a:pPr marL="285750" indent="-285750">
              <a:buFont typeface="Arial" panose="020B0604020202020204" pitchFamily="34" charset="0"/>
              <a:buChar char="•"/>
            </a:pPr>
            <a:r>
              <a:rPr lang="fi-FI" b="1" dirty="0" smtClean="0"/>
              <a:t>Ensivaiheen sosiaali- ja terveysviranomaiskosketuspinta</a:t>
            </a:r>
          </a:p>
          <a:p>
            <a:pPr marL="285750" indent="-285750">
              <a:buFont typeface="Arial" panose="020B0604020202020204" pitchFamily="34" charset="0"/>
              <a:buChar char="•"/>
            </a:pPr>
            <a:r>
              <a:rPr lang="fi-FI" b="1" dirty="0" smtClean="0"/>
              <a:t>Pahimmillaan kesto / kotona olo on 5 vuotta ennen kosketuspintaa TE – hallinnon virkailijoita </a:t>
            </a:r>
            <a:r>
              <a:rPr lang="fi-FI" b="1" dirty="0" smtClean="0">
                <a:sym typeface="Wingdings" panose="05000000000000000000" pitchFamily="2" charset="2"/>
              </a:rPr>
              <a:t> vieraantuminen, alkusuomenkielen rapautuminen / unohtuminen</a:t>
            </a:r>
            <a:endParaRPr lang="fi-FI" b="1" dirty="0"/>
          </a:p>
        </p:txBody>
      </p:sp>
      <p:sp>
        <p:nvSpPr>
          <p:cNvPr id="38" name="Tekstiruutu 37"/>
          <p:cNvSpPr txBox="1"/>
          <p:nvPr/>
        </p:nvSpPr>
        <p:spPr>
          <a:xfrm>
            <a:off x="4680519" y="5445224"/>
            <a:ext cx="4139953" cy="923330"/>
          </a:xfrm>
          <a:prstGeom prst="rect">
            <a:avLst/>
          </a:prstGeom>
          <a:solidFill>
            <a:srgbClr val="00B050"/>
          </a:solidFill>
          <a:ln w="38100">
            <a:solidFill>
              <a:schemeClr val="tx1"/>
            </a:solidFill>
          </a:ln>
        </p:spPr>
        <p:txBody>
          <a:bodyPr wrap="square" rtlCol="0">
            <a:spAutoFit/>
          </a:bodyPr>
          <a:lstStyle/>
          <a:p>
            <a:r>
              <a:rPr lang="fi-FI" b="1" u="sng" dirty="0" smtClean="0">
                <a:effectLst>
                  <a:outerShdw blurRad="38100" dist="38100" dir="2700000" algn="tl">
                    <a:srgbClr val="000000">
                      <a:alpha val="43137"/>
                    </a:srgbClr>
                  </a:outerShdw>
                </a:effectLst>
              </a:rPr>
              <a:t>1. Aktivointi hallinnoinnissa:</a:t>
            </a:r>
          </a:p>
          <a:p>
            <a:pPr marL="342900" indent="-342900">
              <a:buFont typeface="Arial" panose="020B0604020202020204" pitchFamily="34" charset="0"/>
              <a:buChar char="•"/>
            </a:pPr>
            <a:r>
              <a:rPr lang="fi-FI" b="1" dirty="0" smtClean="0"/>
              <a:t>Kunnan työllisyysyksikkö</a:t>
            </a:r>
          </a:p>
          <a:p>
            <a:pPr marL="342900" indent="-342900">
              <a:buFont typeface="Arial" panose="020B0604020202020204" pitchFamily="34" charset="0"/>
              <a:buChar char="•"/>
            </a:pPr>
            <a:r>
              <a:rPr lang="fi-FI" b="1" dirty="0" smtClean="0"/>
              <a:t>TE – hallinto</a:t>
            </a:r>
            <a:endParaRPr lang="fi-FI" b="1" dirty="0"/>
          </a:p>
        </p:txBody>
      </p:sp>
      <p:sp>
        <p:nvSpPr>
          <p:cNvPr id="39" name="Alanuoli 38"/>
          <p:cNvSpPr/>
          <p:nvPr/>
        </p:nvSpPr>
        <p:spPr>
          <a:xfrm>
            <a:off x="6516216" y="5090700"/>
            <a:ext cx="362375" cy="3545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0" name="Tekstiruutu 39"/>
          <p:cNvSpPr txBox="1"/>
          <p:nvPr/>
        </p:nvSpPr>
        <p:spPr>
          <a:xfrm>
            <a:off x="2411760" y="2688009"/>
            <a:ext cx="1728192" cy="3693319"/>
          </a:xfrm>
          <a:prstGeom prst="rect">
            <a:avLst/>
          </a:prstGeom>
          <a:noFill/>
          <a:ln w="57150">
            <a:solidFill>
              <a:schemeClr val="tx1"/>
            </a:solidFill>
          </a:ln>
        </p:spPr>
        <p:txBody>
          <a:bodyPr wrap="square" rtlCol="0">
            <a:spAutoFit/>
          </a:bodyPr>
          <a:lstStyle/>
          <a:p>
            <a:r>
              <a:rPr lang="fi-FI" b="1" u="sng" dirty="0" smtClean="0">
                <a:effectLst>
                  <a:outerShdw blurRad="38100" dist="38100" dir="2700000" algn="tl">
                    <a:srgbClr val="000000">
                      <a:alpha val="43137"/>
                    </a:srgbClr>
                  </a:outerShdw>
                </a:effectLst>
              </a:rPr>
              <a:t>VTO – tukijakso:</a:t>
            </a:r>
          </a:p>
          <a:p>
            <a:pPr marL="342900" indent="-342900">
              <a:buFont typeface="+mj-lt"/>
              <a:buAutoNum type="arabicPeriod"/>
            </a:pPr>
            <a:r>
              <a:rPr lang="fi-FI" b="1" dirty="0" smtClean="0"/>
              <a:t>Lähtötaso-analyysi</a:t>
            </a:r>
          </a:p>
          <a:p>
            <a:pPr marL="342900" indent="-342900">
              <a:buFont typeface="+mj-lt"/>
              <a:buAutoNum type="arabicPeriod"/>
            </a:pPr>
            <a:r>
              <a:rPr lang="fi-FI" b="1" dirty="0" smtClean="0"/>
              <a:t>Henkilö-kohtainen kehitys-suunnitelma</a:t>
            </a:r>
          </a:p>
          <a:p>
            <a:pPr marL="342900" indent="-342900">
              <a:buFont typeface="+mj-lt"/>
              <a:buAutoNum type="arabicPeriod"/>
            </a:pPr>
            <a:r>
              <a:rPr lang="fi-FI" b="1" dirty="0" smtClean="0"/>
              <a:t>Oikeat työtehtävät</a:t>
            </a:r>
          </a:p>
          <a:p>
            <a:pPr marL="342900" indent="-342900">
              <a:buFont typeface="+mj-lt"/>
              <a:buAutoNum type="arabicPeriod"/>
            </a:pPr>
            <a:r>
              <a:rPr lang="fi-FI" b="1" dirty="0" smtClean="0"/>
              <a:t>Loppu-kartoitus</a:t>
            </a:r>
          </a:p>
          <a:p>
            <a:pPr marL="342900" indent="-342900">
              <a:buFont typeface="+mj-lt"/>
              <a:buAutoNum type="arabicPeriod"/>
            </a:pPr>
            <a:r>
              <a:rPr lang="fi-FI" b="1" dirty="0" smtClean="0"/>
              <a:t>Siirtymät</a:t>
            </a:r>
          </a:p>
          <a:p>
            <a:pPr marL="285750" indent="-285750">
              <a:buFont typeface="Arial" panose="020B0604020202020204" pitchFamily="34" charset="0"/>
              <a:buChar char="•"/>
            </a:pPr>
            <a:endParaRPr lang="fi-FI" b="1" dirty="0"/>
          </a:p>
        </p:txBody>
      </p:sp>
      <p:grpSp>
        <p:nvGrpSpPr>
          <p:cNvPr id="41" name="Ryhmä 40"/>
          <p:cNvGrpSpPr/>
          <p:nvPr/>
        </p:nvGrpSpPr>
        <p:grpSpPr>
          <a:xfrm>
            <a:off x="539552" y="6487492"/>
            <a:ext cx="3528392" cy="397892"/>
            <a:chOff x="0" y="6419274"/>
            <a:chExt cx="3779912" cy="539750"/>
          </a:xfrm>
        </p:grpSpPr>
        <p:pic>
          <p:nvPicPr>
            <p:cNvPr id="42" name="Picture 1" descr="-Erasmus+_vect_PO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419274"/>
              <a:ext cx="1762126" cy="503238"/>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3" descr="NA Logo_RGB_vek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62126" y="6489124"/>
              <a:ext cx="1392238" cy="433388"/>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2" descr="Logo_Ekkokaarina_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89362" y="6452611"/>
              <a:ext cx="590550" cy="506413"/>
            </a:xfrm>
            <a:prstGeom prst="rect">
              <a:avLst/>
            </a:prstGeom>
            <a:noFill/>
            <a:extLst>
              <a:ext uri="{909E8E84-426E-40DD-AFC4-6F175D3DCCD1}">
                <a14:hiddenFill xmlns:a14="http://schemas.microsoft.com/office/drawing/2010/main">
                  <a:solidFill>
                    <a:srgbClr val="FFFFFF"/>
                  </a:solidFill>
                </a14:hiddenFill>
              </a:ext>
            </a:extLst>
          </p:spPr>
        </p:pic>
      </p:grpSp>
      <p:sp>
        <p:nvSpPr>
          <p:cNvPr id="45" name="Nuoli vasemmalle 44"/>
          <p:cNvSpPr/>
          <p:nvPr/>
        </p:nvSpPr>
        <p:spPr>
          <a:xfrm>
            <a:off x="4139952" y="5526377"/>
            <a:ext cx="540567" cy="63892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990895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85192" y="-27384"/>
            <a:ext cx="8507288" cy="1143000"/>
          </a:xfrm>
        </p:spPr>
        <p:txBody>
          <a:bodyPr>
            <a:normAutofit fontScale="90000"/>
          </a:bodyPr>
          <a:lstStyle/>
          <a:p>
            <a:r>
              <a:rPr lang="fi-FI" b="1" dirty="0" smtClean="0"/>
              <a:t>Jatkopolut VTO:sta – ennen sisääntuloa</a:t>
            </a:r>
            <a:endParaRPr lang="fi-FI" dirty="0"/>
          </a:p>
        </p:txBody>
      </p:sp>
      <p:sp>
        <p:nvSpPr>
          <p:cNvPr id="12" name="Tekstiruutu 11"/>
          <p:cNvSpPr txBox="1"/>
          <p:nvPr/>
        </p:nvSpPr>
        <p:spPr>
          <a:xfrm>
            <a:off x="3419872" y="2058523"/>
            <a:ext cx="1728192" cy="3693319"/>
          </a:xfrm>
          <a:prstGeom prst="rect">
            <a:avLst/>
          </a:prstGeom>
          <a:solidFill>
            <a:schemeClr val="accent2">
              <a:lumMod val="60000"/>
              <a:lumOff val="40000"/>
            </a:schemeClr>
          </a:solidFill>
          <a:ln w="57150">
            <a:solidFill>
              <a:schemeClr val="tx1"/>
            </a:solidFill>
          </a:ln>
        </p:spPr>
        <p:txBody>
          <a:bodyPr wrap="square" rtlCol="0">
            <a:spAutoFit/>
          </a:bodyPr>
          <a:lstStyle/>
          <a:p>
            <a:r>
              <a:rPr lang="fi-FI" b="1" u="sng" dirty="0" smtClean="0">
                <a:effectLst>
                  <a:outerShdw blurRad="38100" dist="38100" dir="2700000" algn="tl">
                    <a:srgbClr val="000000">
                      <a:alpha val="43137"/>
                    </a:srgbClr>
                  </a:outerShdw>
                </a:effectLst>
              </a:rPr>
              <a:t>VTO – tukijakso:</a:t>
            </a:r>
          </a:p>
          <a:p>
            <a:pPr marL="342900" indent="-342900">
              <a:buFont typeface="+mj-lt"/>
              <a:buAutoNum type="arabicPeriod"/>
            </a:pPr>
            <a:r>
              <a:rPr lang="fi-FI" b="1" dirty="0" smtClean="0"/>
              <a:t>Lähtötaso-analyysi</a:t>
            </a:r>
          </a:p>
          <a:p>
            <a:pPr marL="342900" indent="-342900">
              <a:buFont typeface="+mj-lt"/>
              <a:buAutoNum type="arabicPeriod"/>
            </a:pPr>
            <a:r>
              <a:rPr lang="fi-FI" b="1" dirty="0" smtClean="0"/>
              <a:t>Henkilö-kohtainen kehitys-suunnitelma</a:t>
            </a:r>
          </a:p>
          <a:p>
            <a:pPr marL="342900" indent="-342900">
              <a:buFont typeface="+mj-lt"/>
              <a:buAutoNum type="arabicPeriod"/>
            </a:pPr>
            <a:r>
              <a:rPr lang="fi-FI" b="1" dirty="0" smtClean="0"/>
              <a:t>Oikeat työtehtävät</a:t>
            </a:r>
          </a:p>
          <a:p>
            <a:pPr marL="342900" indent="-342900">
              <a:buFont typeface="+mj-lt"/>
              <a:buAutoNum type="arabicPeriod"/>
            </a:pPr>
            <a:r>
              <a:rPr lang="fi-FI" b="1" dirty="0" smtClean="0"/>
              <a:t>Loppu-kartoitus</a:t>
            </a:r>
          </a:p>
          <a:p>
            <a:pPr marL="342900" indent="-342900">
              <a:buFont typeface="+mj-lt"/>
              <a:buAutoNum type="arabicPeriod"/>
            </a:pPr>
            <a:r>
              <a:rPr lang="fi-FI" b="1" dirty="0" smtClean="0"/>
              <a:t>Siirtymät</a:t>
            </a:r>
          </a:p>
          <a:p>
            <a:pPr marL="285750" indent="-285750">
              <a:buFont typeface="Arial" panose="020B0604020202020204" pitchFamily="34" charset="0"/>
              <a:buChar char="•"/>
            </a:pPr>
            <a:endParaRPr lang="fi-FI" b="1" dirty="0"/>
          </a:p>
        </p:txBody>
      </p:sp>
      <p:grpSp>
        <p:nvGrpSpPr>
          <p:cNvPr id="14" name="Ryhmä 13"/>
          <p:cNvGrpSpPr/>
          <p:nvPr/>
        </p:nvGrpSpPr>
        <p:grpSpPr>
          <a:xfrm>
            <a:off x="4067944" y="836712"/>
            <a:ext cx="4716018" cy="4758339"/>
            <a:chOff x="2771800" y="871552"/>
            <a:chExt cx="6084170" cy="5497002"/>
          </a:xfrm>
        </p:grpSpPr>
        <p:sp>
          <p:nvSpPr>
            <p:cNvPr id="4" name="Alanuoli 3"/>
            <p:cNvSpPr/>
            <p:nvPr/>
          </p:nvSpPr>
          <p:spPr>
            <a:xfrm>
              <a:off x="6513881" y="2210380"/>
              <a:ext cx="362375" cy="5705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Tekstiruutu 4"/>
            <p:cNvSpPr txBox="1"/>
            <p:nvPr/>
          </p:nvSpPr>
          <p:spPr>
            <a:xfrm>
              <a:off x="2771800" y="871552"/>
              <a:ext cx="1584175" cy="1351107"/>
            </a:xfrm>
            <a:prstGeom prst="rect">
              <a:avLst/>
            </a:prstGeom>
            <a:noFill/>
          </p:spPr>
          <p:txBody>
            <a:bodyPr wrap="square" rtlCol="0">
              <a:spAutoFit/>
            </a:bodyPr>
            <a:lstStyle/>
            <a:p>
              <a:r>
                <a:rPr lang="fi-FI" sz="1400" b="1" dirty="0" smtClean="0"/>
                <a:t>Suomeen</a:t>
              </a:r>
            </a:p>
            <a:p>
              <a:r>
                <a:rPr lang="fi-FI" sz="1400" b="1" dirty="0" smtClean="0"/>
                <a:t>saapuminen</a:t>
              </a:r>
            </a:p>
            <a:p>
              <a:r>
                <a:rPr lang="fi-FI" sz="1400" b="1" dirty="0" smtClean="0"/>
                <a:t>(turvapaikan-hakija, pakolainen)</a:t>
              </a:r>
              <a:endParaRPr lang="fi-FI" sz="1400" b="1" dirty="0"/>
            </a:p>
          </p:txBody>
        </p:sp>
        <p:sp>
          <p:nvSpPr>
            <p:cNvPr id="6" name="Nuoli oikealle 5"/>
            <p:cNvSpPr/>
            <p:nvPr/>
          </p:nvSpPr>
          <p:spPr>
            <a:xfrm>
              <a:off x="4283968" y="1484784"/>
              <a:ext cx="432049" cy="2694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Tekstiruutu 6"/>
            <p:cNvSpPr txBox="1"/>
            <p:nvPr/>
          </p:nvSpPr>
          <p:spPr>
            <a:xfrm>
              <a:off x="4716016" y="1010051"/>
              <a:ext cx="4139952" cy="1173330"/>
            </a:xfrm>
            <a:prstGeom prst="rect">
              <a:avLst/>
            </a:prstGeom>
            <a:solidFill>
              <a:schemeClr val="bg1">
                <a:lumMod val="95000"/>
              </a:schemeClr>
            </a:solidFill>
            <a:ln w="28575">
              <a:solidFill>
                <a:schemeClr val="tx1"/>
              </a:solidFill>
            </a:ln>
          </p:spPr>
          <p:txBody>
            <a:bodyPr wrap="square" rtlCol="0">
              <a:spAutoFit/>
            </a:bodyPr>
            <a:lstStyle/>
            <a:p>
              <a:r>
                <a:rPr lang="fi-FI" b="1" u="sng" dirty="0" smtClean="0">
                  <a:effectLst>
                    <a:outerShdw blurRad="38100" dist="38100" dir="2700000" algn="tl">
                      <a:srgbClr val="000000">
                        <a:alpha val="43137"/>
                      </a:srgbClr>
                    </a:outerShdw>
                  </a:effectLst>
                </a:rPr>
                <a:t>Vastaanottokeskus:</a:t>
              </a:r>
            </a:p>
            <a:p>
              <a:pPr marL="285750" indent="-285750">
                <a:buFont typeface="Arial" panose="020B0604020202020204" pitchFamily="34" charset="0"/>
                <a:buChar char="•"/>
              </a:pPr>
              <a:r>
                <a:rPr lang="fi-FI" sz="1400" b="1" dirty="0" smtClean="0"/>
                <a:t>Ensi vaiheen Suomikoulutus</a:t>
              </a:r>
            </a:p>
            <a:p>
              <a:pPr marL="285750" indent="-285750">
                <a:buFont typeface="Arial" panose="020B0604020202020204" pitchFamily="34" charset="0"/>
                <a:buChar char="•"/>
              </a:pPr>
              <a:r>
                <a:rPr lang="fi-FI" sz="1400" b="1" dirty="0" smtClean="0"/>
                <a:t>Ensi kosketukset suomalaisiin ja Suomen yhteiskuntaan</a:t>
              </a:r>
              <a:endParaRPr lang="fi-FI" sz="1400" b="1" dirty="0"/>
            </a:p>
          </p:txBody>
        </p:sp>
        <p:sp>
          <p:nvSpPr>
            <p:cNvPr id="8" name="Tekstiruutu 7"/>
            <p:cNvSpPr txBox="1"/>
            <p:nvPr/>
          </p:nvSpPr>
          <p:spPr>
            <a:xfrm>
              <a:off x="4722659" y="2140816"/>
              <a:ext cx="3451713" cy="369332"/>
            </a:xfrm>
            <a:prstGeom prst="rect">
              <a:avLst/>
            </a:prstGeom>
            <a:noFill/>
          </p:spPr>
          <p:txBody>
            <a:bodyPr wrap="none" rtlCol="0">
              <a:spAutoFit/>
            </a:bodyPr>
            <a:lstStyle/>
            <a:p>
              <a:r>
                <a:rPr lang="fi-FI" b="1" i="1" dirty="0" smtClean="0">
                  <a:solidFill>
                    <a:srgbClr val="FF0000"/>
                  </a:solidFill>
                </a:rPr>
                <a:t>Turvapaikan myöntö, oleskelulupa</a:t>
              </a:r>
              <a:endParaRPr lang="fi-FI" b="1" i="1" dirty="0">
                <a:solidFill>
                  <a:srgbClr val="FF0000"/>
                </a:solidFill>
              </a:endParaRPr>
            </a:p>
          </p:txBody>
        </p:sp>
        <p:sp>
          <p:nvSpPr>
            <p:cNvPr id="9" name="Tekstiruutu 8"/>
            <p:cNvSpPr txBox="1"/>
            <p:nvPr/>
          </p:nvSpPr>
          <p:spPr>
            <a:xfrm>
              <a:off x="4716018" y="2780927"/>
              <a:ext cx="4139952" cy="2311104"/>
            </a:xfrm>
            <a:prstGeom prst="rect">
              <a:avLst/>
            </a:prstGeom>
            <a:solidFill>
              <a:schemeClr val="tx2">
                <a:lumMod val="20000"/>
                <a:lumOff val="80000"/>
              </a:schemeClr>
            </a:solidFill>
            <a:ln w="28575">
              <a:solidFill>
                <a:schemeClr val="tx1"/>
              </a:solidFill>
            </a:ln>
          </p:spPr>
          <p:txBody>
            <a:bodyPr wrap="square" rtlCol="0">
              <a:spAutoFit/>
            </a:bodyPr>
            <a:lstStyle/>
            <a:p>
              <a:r>
                <a:rPr lang="fi-FI" b="1" u="sng" dirty="0" smtClean="0">
                  <a:effectLst>
                    <a:outerShdw blurRad="38100" dist="38100" dir="2700000" algn="tl">
                      <a:srgbClr val="000000">
                        <a:alpha val="43137"/>
                      </a:srgbClr>
                    </a:outerShdw>
                  </a:effectLst>
                </a:rPr>
                <a:t>Sijainti-/1. kotikunta:</a:t>
              </a:r>
            </a:p>
            <a:p>
              <a:pPr marL="285750" indent="-285750">
                <a:buFont typeface="Arial" panose="020B0604020202020204" pitchFamily="34" charset="0"/>
                <a:buChar char="•"/>
              </a:pPr>
              <a:r>
                <a:rPr lang="fi-FI" sz="1400" b="1" dirty="0" smtClean="0"/>
                <a:t>Ensivaiheen sosiaali- ja terveysviranomaiskosketuspinta</a:t>
              </a:r>
            </a:p>
            <a:p>
              <a:pPr marL="285750" indent="-285750">
                <a:buFont typeface="Arial" panose="020B0604020202020204" pitchFamily="34" charset="0"/>
                <a:buChar char="•"/>
              </a:pPr>
              <a:r>
                <a:rPr lang="fi-FI" sz="1400" b="1" dirty="0" smtClean="0"/>
                <a:t>Pahimmillaan kesto / kotona olo on 5 vuotta ennen kosketuspintaa TE – hallinnon virkailijoita </a:t>
              </a:r>
              <a:r>
                <a:rPr lang="fi-FI" b="1" dirty="0" smtClean="0">
                  <a:sym typeface="Wingdings" panose="05000000000000000000" pitchFamily="2" charset="2"/>
                </a:rPr>
                <a:t> </a:t>
              </a:r>
              <a:r>
                <a:rPr lang="fi-FI" sz="1400" b="1" dirty="0" smtClean="0">
                  <a:sym typeface="Wingdings" panose="05000000000000000000" pitchFamily="2" charset="2"/>
                </a:rPr>
                <a:t>vieraantuminen, alkusuomenkielen rapautuminen / unohtuminen</a:t>
              </a:r>
              <a:endParaRPr lang="fi-FI" sz="1400" b="1" dirty="0"/>
            </a:p>
          </p:txBody>
        </p:sp>
        <p:sp>
          <p:nvSpPr>
            <p:cNvPr id="10" name="Tekstiruutu 9"/>
            <p:cNvSpPr txBox="1"/>
            <p:nvPr/>
          </p:nvSpPr>
          <p:spPr>
            <a:xfrm>
              <a:off x="4680519" y="5445224"/>
              <a:ext cx="4139953" cy="923330"/>
            </a:xfrm>
            <a:prstGeom prst="rect">
              <a:avLst/>
            </a:prstGeom>
            <a:solidFill>
              <a:srgbClr val="00B050"/>
            </a:solidFill>
            <a:ln w="38100">
              <a:solidFill>
                <a:schemeClr val="tx1"/>
              </a:solidFill>
            </a:ln>
          </p:spPr>
          <p:txBody>
            <a:bodyPr wrap="square" rtlCol="0">
              <a:spAutoFit/>
            </a:bodyPr>
            <a:lstStyle/>
            <a:p>
              <a:r>
                <a:rPr lang="fi-FI" b="1" u="sng" dirty="0" smtClean="0">
                  <a:effectLst>
                    <a:outerShdw blurRad="38100" dist="38100" dir="2700000" algn="tl">
                      <a:srgbClr val="000000">
                        <a:alpha val="43137"/>
                      </a:srgbClr>
                    </a:outerShdw>
                  </a:effectLst>
                </a:rPr>
                <a:t>1. Aktivointi hallinnoinnissa:</a:t>
              </a:r>
            </a:p>
            <a:p>
              <a:pPr marL="342900" indent="-342900">
                <a:buFont typeface="Arial" panose="020B0604020202020204" pitchFamily="34" charset="0"/>
                <a:buChar char="•"/>
              </a:pPr>
              <a:r>
                <a:rPr lang="fi-FI" sz="1400" b="1" dirty="0" smtClean="0"/>
                <a:t>Kunnan työllisyysyksikkö</a:t>
              </a:r>
            </a:p>
            <a:p>
              <a:pPr marL="342900" indent="-342900">
                <a:buFont typeface="Arial" panose="020B0604020202020204" pitchFamily="34" charset="0"/>
                <a:buChar char="•"/>
              </a:pPr>
              <a:r>
                <a:rPr lang="fi-FI" sz="1400" b="1" dirty="0" smtClean="0"/>
                <a:t>TE – hallinto</a:t>
              </a:r>
              <a:endParaRPr lang="fi-FI" sz="1400" b="1" dirty="0"/>
            </a:p>
          </p:txBody>
        </p:sp>
        <p:sp>
          <p:nvSpPr>
            <p:cNvPr id="11" name="Alanuoli 10"/>
            <p:cNvSpPr/>
            <p:nvPr/>
          </p:nvSpPr>
          <p:spPr>
            <a:xfrm>
              <a:off x="6516216" y="5090700"/>
              <a:ext cx="362375" cy="3545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3" name="Nuoli vasemmalle 12"/>
            <p:cNvSpPr/>
            <p:nvPr/>
          </p:nvSpPr>
          <p:spPr>
            <a:xfrm>
              <a:off x="4139952" y="5526377"/>
              <a:ext cx="540567" cy="63892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grpSp>
        <p:nvGrpSpPr>
          <p:cNvPr id="15" name="Ryhmä 14"/>
          <p:cNvGrpSpPr/>
          <p:nvPr/>
        </p:nvGrpSpPr>
        <p:grpSpPr>
          <a:xfrm>
            <a:off x="107505" y="6525344"/>
            <a:ext cx="2764422" cy="360040"/>
            <a:chOff x="0" y="6419274"/>
            <a:chExt cx="3779912" cy="539750"/>
          </a:xfrm>
        </p:grpSpPr>
        <p:pic>
          <p:nvPicPr>
            <p:cNvPr id="16" name="Picture 1" descr="-Erasmus+_vect_PO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19274"/>
              <a:ext cx="1762126" cy="50323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 descr="NA Logo_RGB_vek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2126" y="6489124"/>
              <a:ext cx="1392238" cy="43338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Logo_Ekkokaarina_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9362" y="6452611"/>
              <a:ext cx="590550" cy="506413"/>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Tekstiruutu 18"/>
          <p:cNvSpPr txBox="1"/>
          <p:nvPr/>
        </p:nvSpPr>
        <p:spPr>
          <a:xfrm>
            <a:off x="323528" y="1482459"/>
            <a:ext cx="2595999" cy="3693319"/>
          </a:xfrm>
          <a:prstGeom prst="rect">
            <a:avLst/>
          </a:prstGeom>
          <a:solidFill>
            <a:srgbClr val="FFFF00"/>
          </a:solidFill>
          <a:ln w="38100">
            <a:solidFill>
              <a:schemeClr val="tx1"/>
            </a:solidFill>
          </a:ln>
        </p:spPr>
        <p:txBody>
          <a:bodyPr wrap="square" rtlCol="0">
            <a:spAutoFit/>
          </a:bodyPr>
          <a:lstStyle/>
          <a:p>
            <a:r>
              <a:rPr lang="fi-FI" b="1" u="sng" dirty="0" smtClean="0">
                <a:effectLst>
                  <a:outerShdw blurRad="38100" dist="38100" dir="2700000" algn="tl">
                    <a:srgbClr val="000000">
                      <a:alpha val="43137"/>
                    </a:srgbClr>
                  </a:outerShdw>
                </a:effectLst>
              </a:rPr>
              <a:t>Jatkopolut:</a:t>
            </a:r>
          </a:p>
          <a:p>
            <a:pPr marL="285750" indent="-285750">
              <a:buFont typeface="Arial" panose="020B0604020202020204" pitchFamily="34" charset="0"/>
              <a:buChar char="•"/>
            </a:pPr>
            <a:r>
              <a:rPr lang="fi-FI" b="1" dirty="0" smtClean="0"/>
              <a:t>Avoimille työmarkkinoille</a:t>
            </a:r>
          </a:p>
          <a:p>
            <a:pPr marL="285750" indent="-285750">
              <a:buFont typeface="Arial" panose="020B0604020202020204" pitchFamily="34" charset="0"/>
              <a:buChar char="•"/>
            </a:pPr>
            <a:r>
              <a:rPr lang="fi-FI" b="1" dirty="0" smtClean="0"/>
              <a:t>Jatkokoulutukseen</a:t>
            </a:r>
          </a:p>
          <a:p>
            <a:pPr marL="285750" indent="-285750">
              <a:buFont typeface="Arial" panose="020B0604020202020204" pitchFamily="34" charset="0"/>
              <a:buChar char="•"/>
            </a:pPr>
            <a:r>
              <a:rPr lang="fi-FI" b="1" dirty="0" smtClean="0"/>
              <a:t>Oma yritys</a:t>
            </a:r>
          </a:p>
          <a:p>
            <a:pPr marL="285750" indent="-285750">
              <a:buFont typeface="Arial" panose="020B0604020202020204" pitchFamily="34" charset="0"/>
              <a:buChar char="•"/>
            </a:pPr>
            <a:r>
              <a:rPr lang="fi-FI" b="1" dirty="0" smtClean="0"/>
              <a:t>Siirtyminen toiseen (työvoimapoliittiseen) aktivointi-toimenpiteeseen)</a:t>
            </a:r>
          </a:p>
          <a:p>
            <a:pPr marL="285750" indent="-285750">
              <a:buFont typeface="Arial" panose="020B0604020202020204" pitchFamily="34" charset="0"/>
              <a:buChar char="•"/>
            </a:pPr>
            <a:r>
              <a:rPr lang="fi-FI" b="1" dirty="0" smtClean="0"/>
              <a:t>Paluu TE – hallinnon, kunnan sosiaalitoimen asiakkaaksi</a:t>
            </a:r>
            <a:endParaRPr lang="fi-FI" b="1" dirty="0"/>
          </a:p>
        </p:txBody>
      </p:sp>
      <p:sp>
        <p:nvSpPr>
          <p:cNvPr id="20" name="Nuoli vasemmalle 19"/>
          <p:cNvSpPr/>
          <p:nvPr/>
        </p:nvSpPr>
        <p:spPr>
          <a:xfrm>
            <a:off x="2919527" y="2943530"/>
            <a:ext cx="500345" cy="6480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1" name="Tekstiruutu 20"/>
          <p:cNvSpPr txBox="1"/>
          <p:nvPr/>
        </p:nvSpPr>
        <p:spPr>
          <a:xfrm>
            <a:off x="251520" y="5807005"/>
            <a:ext cx="8496944" cy="646331"/>
          </a:xfrm>
          <a:prstGeom prst="rect">
            <a:avLst/>
          </a:prstGeom>
          <a:noFill/>
        </p:spPr>
        <p:txBody>
          <a:bodyPr wrap="square" rtlCol="0">
            <a:spAutoFit/>
          </a:bodyPr>
          <a:lstStyle/>
          <a:p>
            <a:r>
              <a:rPr lang="fi-FI" b="1" i="1" u="sng" dirty="0" smtClean="0">
                <a:solidFill>
                  <a:srgbClr val="FF0000"/>
                </a:solidFill>
                <a:effectLst>
                  <a:outerShdw blurRad="38100" dist="38100" dir="2700000" algn="tl">
                    <a:srgbClr val="000000">
                      <a:alpha val="43137"/>
                    </a:srgbClr>
                  </a:outerShdw>
                </a:effectLst>
              </a:rPr>
              <a:t>Huom! </a:t>
            </a:r>
            <a:r>
              <a:rPr lang="fi-FI" b="1" i="1" dirty="0" smtClean="0">
                <a:solidFill>
                  <a:srgbClr val="FF0000"/>
                </a:solidFill>
              </a:rPr>
              <a:t>Jokainen eri vaihe ja niiden siirtymät (nuolet kuviossa) ovat kriittinen tekijä, jotka oikein tehtynä palvelevat maahanmuuttajan henkilökohtaisia jatkopolkuja!</a:t>
            </a:r>
            <a:endParaRPr lang="fi-FI" b="1" i="1" dirty="0">
              <a:solidFill>
                <a:srgbClr val="FF0000"/>
              </a:solidFill>
            </a:endParaRPr>
          </a:p>
        </p:txBody>
      </p:sp>
    </p:spTree>
    <p:extLst>
      <p:ext uri="{BB962C8B-B14F-4D97-AF65-F5344CB8AC3E}">
        <p14:creationId xmlns:p14="http://schemas.microsoft.com/office/powerpoint/2010/main" val="3352755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b="1" dirty="0" smtClean="0"/>
              <a:t>Jatkopolut VTO:sta, tehokkuuteen vaikuttavia tekijöitä</a:t>
            </a:r>
            <a:endParaRPr lang="fi-FI" dirty="0"/>
          </a:p>
        </p:txBody>
      </p:sp>
      <p:sp>
        <p:nvSpPr>
          <p:cNvPr id="3" name="Sisällön paikkamerkki 2"/>
          <p:cNvSpPr>
            <a:spLocks noGrp="1"/>
          </p:cNvSpPr>
          <p:nvPr>
            <p:ph idx="1"/>
          </p:nvPr>
        </p:nvSpPr>
        <p:spPr/>
        <p:txBody>
          <a:bodyPr>
            <a:normAutofit fontScale="92500" lnSpcReduction="20000"/>
          </a:bodyPr>
          <a:lstStyle/>
          <a:p>
            <a:r>
              <a:rPr lang="fi-FI" b="1" dirty="0" smtClean="0"/>
              <a:t>Maahanmuuttajan yksilölliset taustat sekä osaaminen, koulutus, kielitaito, oma motivaatio työllistyä / siirtyä koulutukseen / perustaa oma yritys, määrittävät noin 90 % hänen jatkopolkunsa sisällön ja onnistumisen.</a:t>
            </a:r>
          </a:p>
          <a:p>
            <a:r>
              <a:rPr lang="fi-FI" b="1" dirty="0" smtClean="0"/>
              <a:t>VTO:n sisäiset kehittämistoimet, osaaminen, dokumentointikäytännöt ja verkostosuhteet vaikuttavat noin 20 % onnistumisesta. Näitä ovat: VTO:n projektit, opinnollistaminen, OPS – mahdollisuudet, suhteet TE – hallintoon, oppilaitoksiin, yrityksiin ja kuntiin.</a:t>
            </a:r>
          </a:p>
          <a:p>
            <a:endParaRPr lang="fi-FI" b="1" dirty="0"/>
          </a:p>
        </p:txBody>
      </p:sp>
      <p:grpSp>
        <p:nvGrpSpPr>
          <p:cNvPr id="4" name="Ryhmä 3"/>
          <p:cNvGrpSpPr/>
          <p:nvPr/>
        </p:nvGrpSpPr>
        <p:grpSpPr>
          <a:xfrm>
            <a:off x="539552" y="6487492"/>
            <a:ext cx="3528392" cy="397892"/>
            <a:chOff x="0" y="6419274"/>
            <a:chExt cx="3779912" cy="539750"/>
          </a:xfrm>
        </p:grpSpPr>
        <p:pic>
          <p:nvPicPr>
            <p:cNvPr id="5" name="Picture 1" descr="-Erasmus+_vect_PO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19274"/>
              <a:ext cx="1762126" cy="50323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NA Logo_RGB_vek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2126" y="6489124"/>
              <a:ext cx="1392238" cy="4333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Logo_Ekkokaarina_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9362" y="6452611"/>
              <a:ext cx="590550" cy="5064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49583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84"/>
            <a:ext cx="8229600" cy="1143000"/>
          </a:xfrm>
        </p:spPr>
        <p:txBody>
          <a:bodyPr/>
          <a:lstStyle/>
          <a:p>
            <a:r>
              <a:rPr lang="fi-FI" b="1" dirty="0" smtClean="0">
                <a:effectLst>
                  <a:outerShdw blurRad="38100" dist="38100" dir="2700000" algn="tl">
                    <a:srgbClr val="000000">
                      <a:alpha val="43137"/>
                    </a:srgbClr>
                  </a:outerShdw>
                </a:effectLst>
              </a:rPr>
              <a:t>Esimerkkejä projekteista</a:t>
            </a:r>
            <a:endParaRPr lang="fi-FI" b="1" dirty="0">
              <a:effectLst>
                <a:outerShdw blurRad="38100" dist="38100" dir="2700000" algn="tl">
                  <a:srgbClr val="000000">
                    <a:alpha val="43137"/>
                  </a:srgbClr>
                </a:outerShdw>
              </a:effectLst>
            </a:endParaRPr>
          </a:p>
        </p:txBody>
      </p:sp>
      <p:sp>
        <p:nvSpPr>
          <p:cNvPr id="3" name="Sisällön paikkamerkki 2"/>
          <p:cNvSpPr>
            <a:spLocks noGrp="1"/>
          </p:cNvSpPr>
          <p:nvPr>
            <p:ph idx="1"/>
          </p:nvPr>
        </p:nvSpPr>
        <p:spPr>
          <a:xfrm>
            <a:off x="251520" y="980727"/>
            <a:ext cx="8892480" cy="5531339"/>
          </a:xfrm>
        </p:spPr>
        <p:txBody>
          <a:bodyPr>
            <a:normAutofit fontScale="77500" lnSpcReduction="20000"/>
          </a:bodyPr>
          <a:lstStyle/>
          <a:p>
            <a:r>
              <a:rPr lang="fi-FI" b="1" dirty="0" smtClean="0"/>
              <a:t>Työvoimapoliittiset hankkeet, tavoitteet ja toiminnot:</a:t>
            </a:r>
          </a:p>
          <a:p>
            <a:pPr lvl="1">
              <a:buFont typeface="Courier New" panose="02070309020205020404" pitchFamily="49" charset="0"/>
              <a:buChar char="o"/>
            </a:pPr>
            <a:r>
              <a:rPr lang="fi-FI" b="1" dirty="0" smtClean="0"/>
              <a:t>tukityöllistetty saadaan aktiiviprojektihenkilön toimesta: a) itsenäisesti töihin, edelleen sijoitettua yksityiseen yritykseen / kuntaan, b) (ammatilliseen) koulutukseen / OPS:een tai osatutkintoon johtavaan koulutukseen, c) hänelle parhaiten sopivaan jatkoaktivointitoimenpiteeseen;</a:t>
            </a:r>
          </a:p>
          <a:p>
            <a:pPr lvl="1">
              <a:buFont typeface="Courier New" panose="02070309020205020404" pitchFamily="49" charset="0"/>
              <a:buChar char="o"/>
            </a:pPr>
            <a:r>
              <a:rPr lang="fi-FI" b="1" dirty="0"/>
              <a:t>t</a:t>
            </a:r>
            <a:r>
              <a:rPr lang="fi-FI" b="1" dirty="0" smtClean="0"/>
              <a:t>ukityöllistetylle tehdään aktiiviprojektihenkilön toimesta henkilökohtainen / syvätasoinen kehittämissuunnitelma, joka kulkeutuu sekä lähettävälle viranomaiselle että mahdollisesti jatkotoimenpiteitä toteuttavalle taholle;</a:t>
            </a:r>
          </a:p>
          <a:p>
            <a:pPr lvl="1">
              <a:buFont typeface="Courier New" panose="02070309020205020404" pitchFamily="49" charset="0"/>
              <a:buChar char="o"/>
            </a:pPr>
            <a:r>
              <a:rPr lang="fi-FI" b="1" dirty="0" smtClean="0"/>
              <a:t>tukityöllistettyä arvioidaan aktiiviprojektihenkilön toimesta sekä lähiesimiesten kanssa henkilökohtaisten kehityskeskustelujen lisäksi, jotta hänestä saadaan kattava kuva (työ- ja sosiaaliset taidot).</a:t>
            </a:r>
          </a:p>
          <a:p>
            <a:r>
              <a:rPr lang="fi-FI" b="1" dirty="0" smtClean="0"/>
              <a:t>ESR – hankkeet laajan verkoston kanssa, jotka kestävät usein 2-3 vuotta.</a:t>
            </a:r>
          </a:p>
          <a:p>
            <a:r>
              <a:rPr lang="fi-FI" b="1" dirty="0" smtClean="0"/>
              <a:t>Osallisuutta ja elämänhallintaa tukevat hankkeet, kestävät myös usein vähintään 2 vuotta.</a:t>
            </a:r>
            <a:endParaRPr lang="fi-FI" b="1" dirty="0"/>
          </a:p>
        </p:txBody>
      </p:sp>
      <p:grpSp>
        <p:nvGrpSpPr>
          <p:cNvPr id="4" name="Ryhmä 3"/>
          <p:cNvGrpSpPr/>
          <p:nvPr/>
        </p:nvGrpSpPr>
        <p:grpSpPr>
          <a:xfrm>
            <a:off x="539552" y="6487492"/>
            <a:ext cx="3528392" cy="397892"/>
            <a:chOff x="0" y="6419274"/>
            <a:chExt cx="3779912" cy="539750"/>
          </a:xfrm>
        </p:grpSpPr>
        <p:pic>
          <p:nvPicPr>
            <p:cNvPr id="5" name="Picture 1" descr="-Erasmus+_vect_PO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19274"/>
              <a:ext cx="1762126" cy="50323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NA Logo_RGB_vek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2126" y="6489124"/>
              <a:ext cx="1392238" cy="4333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Logo_Ekkokaarina_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9362" y="6452611"/>
              <a:ext cx="590550" cy="5064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92100809"/>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TotalTime>
  <Words>1384</Words>
  <Application>Microsoft Office PowerPoint</Application>
  <PresentationFormat>Näytössä katseltava diaesitys (4:3)</PresentationFormat>
  <Paragraphs>146</Paragraphs>
  <Slides>14</Slides>
  <Notes>1</Notes>
  <HiddenSlides>0</HiddenSlides>
  <MMClips>0</MMClips>
  <ScaleCrop>false</ScaleCrop>
  <HeadingPairs>
    <vt:vector size="4" baseType="variant">
      <vt:variant>
        <vt:lpstr>Teema</vt:lpstr>
      </vt:variant>
      <vt:variant>
        <vt:i4>1</vt:i4>
      </vt:variant>
      <vt:variant>
        <vt:lpstr>Dian otsikot</vt:lpstr>
      </vt:variant>
      <vt:variant>
        <vt:i4>14</vt:i4>
      </vt:variant>
    </vt:vector>
  </HeadingPairs>
  <TitlesOfParts>
    <vt:vector size="15" baseType="lpstr">
      <vt:lpstr>Office-teema</vt:lpstr>
      <vt:lpstr>5. päivä</vt:lpstr>
      <vt:lpstr>Johdanto päivään</vt:lpstr>
      <vt:lpstr>Turun alueella VTO:ssa työskentelevien maahanmuuttajien lukumäärä</vt:lpstr>
      <vt:lpstr>VTO:den työtehtävien tarkastelua</vt:lpstr>
      <vt:lpstr>VTO:den työtehtävien tarkastelua</vt:lpstr>
      <vt:lpstr>Jatkopolut VTO:sta – ennen sisääntuloa</vt:lpstr>
      <vt:lpstr>Jatkopolut VTO:sta – ennen sisääntuloa</vt:lpstr>
      <vt:lpstr>Jatkopolut VTO:sta, tehokkuuteen vaikuttavia tekijöitä</vt:lpstr>
      <vt:lpstr>Esimerkkejä projekteista</vt:lpstr>
      <vt:lpstr>Esimerkki ESR – hankkeesta (kehitteillä)</vt:lpstr>
      <vt:lpstr>Esimerkki ESR – hankkeesta (kehitteillä)</vt:lpstr>
      <vt:lpstr>Elämänhallinnan ja osallisuuden edistämishankkeiden taustalla</vt:lpstr>
      <vt:lpstr>Elämänhallinnan ja osallisuuden edistämishankkeiden taustalla</vt:lpstr>
      <vt:lpstr>Yhteenveto / loppukeskustelu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päivä</dc:title>
  <dc:creator>Juha</dc:creator>
  <cp:lastModifiedBy>Juha</cp:lastModifiedBy>
  <cp:revision>21</cp:revision>
  <dcterms:created xsi:type="dcterms:W3CDTF">2018-10-17T06:47:32Z</dcterms:created>
  <dcterms:modified xsi:type="dcterms:W3CDTF">2018-10-17T15:18:42Z</dcterms:modified>
</cp:coreProperties>
</file>